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90" r:id="rId2"/>
    <p:sldId id="310" r:id="rId3"/>
    <p:sldId id="320" r:id="rId4"/>
    <p:sldId id="313" r:id="rId5"/>
    <p:sldId id="311" r:id="rId6"/>
    <p:sldId id="288" r:id="rId7"/>
    <p:sldId id="289" r:id="rId8"/>
    <p:sldId id="273" r:id="rId9"/>
    <p:sldId id="274" r:id="rId10"/>
    <p:sldId id="305" r:id="rId11"/>
    <p:sldId id="276" r:id="rId12"/>
    <p:sldId id="277" r:id="rId13"/>
    <p:sldId id="308" r:id="rId14"/>
    <p:sldId id="309" r:id="rId15"/>
    <p:sldId id="300" r:id="rId16"/>
    <p:sldId id="268" r:id="rId17"/>
    <p:sldId id="283" r:id="rId18"/>
    <p:sldId id="304" r:id="rId19"/>
    <p:sldId id="271" r:id="rId20"/>
    <p:sldId id="307" r:id="rId21"/>
    <p:sldId id="301" r:id="rId22"/>
    <p:sldId id="318" r:id="rId23"/>
    <p:sldId id="269" r:id="rId24"/>
    <p:sldId id="279" r:id="rId25"/>
    <p:sldId id="306" r:id="rId26"/>
    <p:sldId id="312" r:id="rId27"/>
    <p:sldId id="278" r:id="rId28"/>
    <p:sldId id="280" r:id="rId29"/>
    <p:sldId id="270" r:id="rId30"/>
    <p:sldId id="303" r:id="rId31"/>
    <p:sldId id="302" r:id="rId32"/>
    <p:sldId id="294" r:id="rId33"/>
    <p:sldId id="272" r:id="rId34"/>
    <p:sldId id="281" r:id="rId35"/>
    <p:sldId id="282" r:id="rId36"/>
    <p:sldId id="292" r:id="rId37"/>
    <p:sldId id="295" r:id="rId38"/>
    <p:sldId id="296" r:id="rId39"/>
    <p:sldId id="297" r:id="rId40"/>
    <p:sldId id="314" r:id="rId41"/>
    <p:sldId id="315" r:id="rId42"/>
    <p:sldId id="316" r:id="rId43"/>
    <p:sldId id="317" r:id="rId44"/>
    <p:sldId id="319" r:id="rId4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6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71" autoAdjust="0"/>
  </p:normalViewPr>
  <p:slideViewPr>
    <p:cSldViewPr snapToGrid="0" snapToObjects="1">
      <p:cViewPr varScale="1">
        <p:scale>
          <a:sx n="67" d="100"/>
          <a:sy n="67" d="100"/>
        </p:scale>
        <p:origin x="-22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89FB8-47A9-C545-9EE7-126F5C953611}" type="datetimeFigureOut">
              <a:rPr lang="sv-SE" smtClean="0"/>
              <a:t>21-03-11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3B248-4E18-7844-B485-B883FB8426CC}" type="slidenum">
              <a:rPr lang="sv-SE" smtClean="0"/>
              <a:t>‹Nr.›</a:t>
            </a:fld>
            <a:endParaRPr lang="sv-SE"/>
          </a:p>
        </p:txBody>
      </p:sp>
    </p:spTree>
    <p:extLst>
      <p:ext uri="{BB962C8B-B14F-4D97-AF65-F5344CB8AC3E}">
        <p14:creationId xmlns:p14="http://schemas.microsoft.com/office/powerpoint/2010/main" val="1031591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3</a:t>
            </a:fld>
            <a:endParaRPr lang="sv-SE"/>
          </a:p>
        </p:txBody>
      </p:sp>
    </p:spTree>
    <p:extLst>
      <p:ext uri="{BB962C8B-B14F-4D97-AF65-F5344CB8AC3E}">
        <p14:creationId xmlns:p14="http://schemas.microsoft.com/office/powerpoint/2010/main" val="205195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längst ned till höger – används vid skymda lägen…</a:t>
            </a:r>
            <a:r>
              <a:rPr lang="sv-SE" dirty="0" err="1" smtClean="0"/>
              <a:t>ex.vis</a:t>
            </a:r>
            <a:r>
              <a:rPr lang="sv-SE" baseline="0" dirty="0" smtClean="0"/>
              <a:t> frislag. Annars ska målvakten vara så stor som möjligt.</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15</a:t>
            </a:fld>
            <a:endParaRPr lang="sv-SE"/>
          </a:p>
        </p:txBody>
      </p:sp>
    </p:spTree>
    <p:extLst>
      <p:ext uri="{BB962C8B-B14F-4D97-AF65-F5344CB8AC3E}">
        <p14:creationId xmlns:p14="http://schemas.microsoft.com/office/powerpoint/2010/main" val="206481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dirty="0" smtClean="0"/>
              <a:t>Lite mer än axelbrett mellan knäna</a:t>
            </a:r>
          </a:p>
          <a:p>
            <a:pPr lvl="1"/>
            <a:r>
              <a:rPr lang="sv-SE" dirty="0" smtClean="0"/>
              <a:t>Fötterna mellan benen – bilda triangel – spetsen in mot mål </a:t>
            </a:r>
            <a:r>
              <a:rPr lang="sv-SE" b="1" dirty="0" smtClean="0"/>
              <a:t>OBS ! För många</a:t>
            </a:r>
            <a:r>
              <a:rPr lang="sv-SE" b="1" baseline="0" dirty="0" smtClean="0"/>
              <a:t> kan detta kännas som att man låser fötterna – och att man istället vinklar in den ena foten bakom rumpan (som i blockerande position) – vilken fot beror på vart ute på banan spelet befinner sig – så att nästa förflyttning kan göras så fort som möjligt. </a:t>
            </a:r>
            <a:endParaRPr lang="sv-SE" b="1" dirty="0" smtClean="0"/>
          </a:p>
          <a:p>
            <a:pPr lvl="1"/>
            <a:r>
              <a:rPr lang="sv-SE" dirty="0" smtClean="0"/>
              <a:t>Bålen spänd med lite eller ingen svank</a:t>
            </a:r>
          </a:p>
          <a:p>
            <a:pPr lvl="1"/>
            <a:r>
              <a:rPr lang="sv-SE" dirty="0" smtClean="0"/>
              <a:t>Näsan precis framför knäna</a:t>
            </a:r>
          </a:p>
          <a:p>
            <a:pPr lvl="1"/>
            <a:r>
              <a:rPr lang="sv-SE" dirty="0" smtClean="0"/>
              <a:t>Händerna lätt lyfta – avslappnade axlar</a:t>
            </a:r>
          </a:p>
          <a:p>
            <a:pPr lvl="1"/>
            <a:endParaRPr lang="sv-SE" dirty="0" smtClean="0"/>
          </a:p>
          <a:p>
            <a:pPr lvl="1"/>
            <a:r>
              <a:rPr lang="sv-SE" dirty="0" smtClean="0"/>
              <a:t>I grundpositionen ska axlarna vara avslappnade och händernas placering beror på avståndet till skytten. Sitter MV med händerna högt hela tiden så blir axlarna spända och trötta med sämre reaktionsförmåga som resultat.</a:t>
            </a:r>
          </a:p>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16</a:t>
            </a:fld>
            <a:endParaRPr lang="sv-SE"/>
          </a:p>
        </p:txBody>
      </p:sp>
    </p:spTree>
    <p:extLst>
      <p:ext uri="{BB962C8B-B14F-4D97-AF65-F5344CB8AC3E}">
        <p14:creationId xmlns:p14="http://schemas.microsoft.com/office/powerpoint/2010/main" val="10373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18</a:t>
            </a:fld>
            <a:endParaRPr lang="sv-SE"/>
          </a:p>
        </p:txBody>
      </p:sp>
    </p:spTree>
    <p:extLst>
      <p:ext uri="{BB962C8B-B14F-4D97-AF65-F5344CB8AC3E}">
        <p14:creationId xmlns:p14="http://schemas.microsoft.com/office/powerpoint/2010/main" val="3633188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Genom animeringen får</a:t>
            </a:r>
            <a:r>
              <a:rPr lang="sv-SE" baseline="0" dirty="0" smtClean="0"/>
              <a:t> ni en bild av med vilken del av kroppen som målvakten ska rädda bollen med.</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19</a:t>
            </a:fld>
            <a:endParaRPr lang="sv-SE"/>
          </a:p>
        </p:txBody>
      </p:sp>
    </p:spTree>
    <p:extLst>
      <p:ext uri="{BB962C8B-B14F-4D97-AF65-F5344CB8AC3E}">
        <p14:creationId xmlns:p14="http://schemas.microsoft.com/office/powerpoint/2010/main" val="270912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Och som</a:t>
            </a:r>
            <a:r>
              <a:rPr lang="sv-SE" baseline="0" dirty="0" smtClean="0"/>
              <a:t> sagt – i sista hand när inget annat går att ta till – ja då kommer paraden…. och här finns inga uttalade grunder annat än att försöka komma upp i rätt position så snabbt som möjligt efter genomförd parad.</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20</a:t>
            </a:fld>
            <a:endParaRPr lang="sv-SE"/>
          </a:p>
        </p:txBody>
      </p:sp>
    </p:spTree>
    <p:extLst>
      <p:ext uri="{BB962C8B-B14F-4D97-AF65-F5344CB8AC3E}">
        <p14:creationId xmlns:p14="http://schemas.microsoft.com/office/powerpoint/2010/main" val="3247345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1.a</a:t>
            </a:r>
            <a:r>
              <a:rPr lang="sv-SE" baseline="0" dirty="0" smtClean="0"/>
              <a:t> stolpen är den stolpe som är närmast ”bollföraren” – den stolpen SKA målvakten alltid hålla.</a:t>
            </a:r>
          </a:p>
          <a:p>
            <a:endParaRPr lang="sv-SE" baseline="0" dirty="0" smtClean="0"/>
          </a:p>
          <a:p>
            <a:r>
              <a:rPr lang="sv-SE" baseline="0" dirty="0" smtClean="0"/>
              <a:t>I bilderna ovan (till vänster) – en bra bild där målvakten täcker hela stolpen. Viktigt att inte ha armar och händer utanför stolpen – där gör de ingen nytta.</a:t>
            </a:r>
          </a:p>
          <a:p>
            <a:endParaRPr lang="sv-SE" baseline="0" dirty="0" smtClean="0"/>
          </a:p>
          <a:p>
            <a:r>
              <a:rPr lang="sv-SE" baseline="0" dirty="0" smtClean="0"/>
              <a:t>Bilden till höger, här ska målvakten egentligen sitta mer in mot mitten för att snabbare kunna täcka ett skott från primärhotet. Man ser ganska tydligt att en stor del av överkroppen är utanför målvaktens högra stolpe.</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25</a:t>
            </a:fld>
            <a:endParaRPr lang="sv-SE"/>
          </a:p>
        </p:txBody>
      </p:sp>
    </p:spTree>
    <p:extLst>
      <p:ext uri="{BB962C8B-B14F-4D97-AF65-F5344CB8AC3E}">
        <p14:creationId xmlns:p14="http://schemas.microsoft.com/office/powerpoint/2010/main" val="210669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Målvakten äger första stolpen –</a:t>
            </a:r>
            <a:r>
              <a:rPr lang="sv-SE" baseline="0" dirty="0" smtClean="0"/>
              <a:t> och målvakten ska också kunna dirigera (behöver samtränas) vart muren ska ställas för att täcka den bortre öppna ytan av målet. </a:t>
            </a:r>
            <a:endParaRPr lang="sv-SE" dirty="0" smtClean="0"/>
          </a:p>
          <a:p>
            <a:endParaRPr lang="sv-SE" dirty="0" smtClean="0"/>
          </a:p>
          <a:p>
            <a:r>
              <a:rPr lang="sv-SE" dirty="0" smtClean="0"/>
              <a:t>Ni ser själva skillnaden när ni trycker fram animeringen.</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26</a:t>
            </a:fld>
            <a:endParaRPr lang="sv-SE"/>
          </a:p>
        </p:txBody>
      </p:sp>
    </p:spTree>
    <p:extLst>
      <p:ext uri="{BB962C8B-B14F-4D97-AF65-F5344CB8AC3E}">
        <p14:creationId xmlns:p14="http://schemas.microsoft.com/office/powerpoint/2010/main" val="259042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a:t>
            </a:r>
            <a:r>
              <a:rPr lang="sv-SE" baseline="0" dirty="0" smtClean="0"/>
              <a:t> är bara ett konstaterande – här gäller det att alla målvakter är så kvicka som möjligt och så snabbt som möjligt kommer i balans i den nya positionen.</a:t>
            </a:r>
          </a:p>
          <a:p>
            <a:endParaRPr lang="sv-SE" baseline="0" dirty="0" smtClean="0"/>
          </a:p>
          <a:p>
            <a:r>
              <a:rPr lang="sv-SE" baseline="0" dirty="0" smtClean="0"/>
              <a:t>Vissa målvakter använder händerna vid förflyttningar – Här kan ni försöka lära dem att INTE använda händerna i golvet – för om skottet kommer i detta ögonblicket så hinner målvakten INTE använda sina händer.</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27</a:t>
            </a:fld>
            <a:endParaRPr lang="sv-SE"/>
          </a:p>
        </p:txBody>
      </p:sp>
    </p:spTree>
    <p:extLst>
      <p:ext uri="{BB962C8B-B14F-4D97-AF65-F5344CB8AC3E}">
        <p14:creationId xmlns:p14="http://schemas.microsoft.com/office/powerpoint/2010/main" val="402402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28</a:t>
            </a:fld>
            <a:endParaRPr lang="sv-SE"/>
          </a:p>
        </p:txBody>
      </p:sp>
    </p:spTree>
    <p:extLst>
      <p:ext uri="{BB962C8B-B14F-4D97-AF65-F5344CB8AC3E}">
        <p14:creationId xmlns:p14="http://schemas.microsoft.com/office/powerpoint/2010/main" val="11706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Strävan</a:t>
            </a:r>
            <a:r>
              <a:rPr lang="sv-SE" baseline="0" dirty="0" smtClean="0"/>
              <a:t> med Box </a:t>
            </a:r>
            <a:r>
              <a:rPr lang="sv-SE" baseline="0" dirty="0" err="1" smtClean="0"/>
              <a:t>control</a:t>
            </a:r>
            <a:r>
              <a:rPr lang="sv-SE" baseline="0" dirty="0" smtClean="0"/>
              <a:t> är att MV alltid ska hitta rätt placering mellan boll och mål.</a:t>
            </a:r>
          </a:p>
          <a:p>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Detta Förevisas enklast – med Boll och gummisnoddar.</a:t>
            </a:r>
            <a:r>
              <a:rPr lang="sv-SE" baseline="0" dirty="0" smtClean="0"/>
              <a:t> Detta är en mycket bra förevisning även för utespelarna. Så att de också förstår i vilka lägen det inte är så bra att avsluta i.</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29</a:t>
            </a:fld>
            <a:endParaRPr lang="sv-SE"/>
          </a:p>
        </p:txBody>
      </p:sp>
    </p:spTree>
    <p:extLst>
      <p:ext uri="{BB962C8B-B14F-4D97-AF65-F5344CB8AC3E}">
        <p14:creationId xmlns:p14="http://schemas.microsoft.com/office/powerpoint/2010/main" val="258974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5</a:t>
            </a:fld>
            <a:endParaRPr lang="sv-SE"/>
          </a:p>
        </p:txBody>
      </p:sp>
    </p:spTree>
    <p:extLst>
      <p:ext uri="{BB962C8B-B14F-4D97-AF65-F5344CB8AC3E}">
        <p14:creationId xmlns:p14="http://schemas.microsoft.com/office/powerpoint/2010/main" val="377312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Målvaktens 3 zoner: (Olika målvakter har olika stora zoner)</a:t>
            </a:r>
          </a:p>
          <a:p>
            <a:endParaRPr lang="sv-SE" dirty="0" smtClean="0"/>
          </a:p>
          <a:p>
            <a:r>
              <a:rPr lang="sv-SE" b="1" dirty="0" err="1" smtClean="0"/>
              <a:t>Ståzonen</a:t>
            </a:r>
            <a:r>
              <a:rPr lang="sv-SE" dirty="0" smtClean="0"/>
              <a:t>: är längst från målet,</a:t>
            </a:r>
            <a:r>
              <a:rPr lang="sv-SE" baseline="0" dirty="0" smtClean="0"/>
              <a:t> på ett avstånd som gör att målvakten hinner sätta sig i arbetsställning för att vara beredd att kunna rädda bollen. MV bör alltid stå upp när bollen är i </a:t>
            </a:r>
            <a:r>
              <a:rPr lang="sv-SE" baseline="0" dirty="0" err="1" smtClean="0"/>
              <a:t>ståzonen</a:t>
            </a:r>
            <a:r>
              <a:rPr lang="sv-SE" baseline="0" dirty="0" smtClean="0"/>
              <a:t>.</a:t>
            </a:r>
          </a:p>
          <a:p>
            <a:pPr marL="171450" indent="-171450">
              <a:buFontTx/>
              <a:buChar char="-"/>
            </a:pPr>
            <a:r>
              <a:rPr lang="sv-SE" baseline="0" dirty="0" smtClean="0"/>
              <a:t>Stående är det att aktivt delta i spelet, få bättre överblick och kunna hjälpa till dirigera utespelarna. </a:t>
            </a:r>
          </a:p>
          <a:p>
            <a:pPr marL="171450" indent="-171450">
              <a:buFontTx/>
              <a:buChar char="-"/>
            </a:pPr>
            <a:r>
              <a:rPr lang="sv-SE" baseline="0" dirty="0" smtClean="0"/>
              <a:t>Stående är det enklare att agera som en slags Libero och agera på lyrbollar eller förlupna bollar. (sparka bort)</a:t>
            </a:r>
          </a:p>
          <a:p>
            <a:endParaRPr lang="sv-SE" baseline="0" dirty="0" smtClean="0"/>
          </a:p>
          <a:p>
            <a:r>
              <a:rPr lang="sv-SE" b="1" baseline="0" dirty="0" smtClean="0"/>
              <a:t>Paradzonen</a:t>
            </a:r>
            <a:r>
              <a:rPr lang="sv-SE" baseline="0" dirty="0" smtClean="0"/>
              <a:t>: När bollen är närmare mål – för att vara beredd att rädda, göra förflyttningar, följa spelet …</a:t>
            </a:r>
          </a:p>
          <a:p>
            <a:pPr marL="171450" indent="-171450">
              <a:buFontTx/>
              <a:buChar char="-"/>
            </a:pPr>
            <a:r>
              <a:rPr lang="sv-SE" baseline="0" dirty="0" smtClean="0"/>
              <a:t>Målvakten måste sitta ned för att hinna med paraderna när skotten kommer</a:t>
            </a:r>
          </a:p>
          <a:p>
            <a:endParaRPr lang="sv-SE" baseline="0" dirty="0" smtClean="0"/>
          </a:p>
          <a:p>
            <a:r>
              <a:rPr lang="sv-SE" b="1" baseline="0" dirty="0" smtClean="0"/>
              <a:t>Täckzonen</a:t>
            </a:r>
            <a:r>
              <a:rPr lang="sv-SE" baseline="0" dirty="0" smtClean="0"/>
              <a:t>: Zonen närmast mål – där det gäller för målvakten att alltid vara så stor som möjligt, i den riktning som skottet kommer ifrån.</a:t>
            </a:r>
          </a:p>
          <a:p>
            <a:pPr marL="171450" indent="-171450">
              <a:buFontTx/>
              <a:buChar char="-"/>
            </a:pPr>
            <a:r>
              <a:rPr lang="sv-SE" baseline="0" dirty="0" smtClean="0"/>
              <a:t>På de nära avstånden där målvakten inte hinner reagera när skotten kommer – då gäller det att vara så stor som möjligt och täcka största möjliga yta.</a:t>
            </a:r>
          </a:p>
          <a:p>
            <a:pPr marL="171450" indent="-171450">
              <a:buFontTx/>
              <a:buChar char="-"/>
            </a:pPr>
            <a:r>
              <a:rPr lang="sv-SE" baseline="0" dirty="0" smtClean="0"/>
              <a:t>Målet är att bli träffad av bollen.</a:t>
            </a:r>
          </a:p>
          <a:p>
            <a:pPr marL="171450" indent="-171450">
              <a:buFontTx/>
              <a:buChar char="-"/>
            </a:pPr>
            <a:r>
              <a:rPr lang="sv-SE" baseline="0" dirty="0" smtClean="0"/>
              <a:t>Viktigt att målvakten lär sig att läsa olika skyttar, hur de håller klubban och bladet inför skott – för att lättare kunna täcka rätt vinklar.</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30</a:t>
            </a:fld>
            <a:endParaRPr lang="sv-SE"/>
          </a:p>
        </p:txBody>
      </p:sp>
    </p:spTree>
    <p:extLst>
      <p:ext uri="{BB962C8B-B14F-4D97-AF65-F5344CB8AC3E}">
        <p14:creationId xmlns:p14="http://schemas.microsoft.com/office/powerpoint/2010/main" val="280075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Primärhot</a:t>
            </a:r>
            <a:endParaRPr lang="sv-SE" dirty="0" smtClean="0"/>
          </a:p>
          <a:p>
            <a:endParaRPr lang="sv-SE" dirty="0" smtClean="0"/>
          </a:p>
          <a:p>
            <a:r>
              <a:rPr lang="sv-SE" dirty="0" smtClean="0"/>
              <a:t>När bollen är i stå-  respektive</a:t>
            </a:r>
            <a:r>
              <a:rPr lang="sv-SE" baseline="0" dirty="0" smtClean="0"/>
              <a:t> paradzonen</a:t>
            </a:r>
          </a:p>
          <a:p>
            <a:endParaRPr lang="sv-SE" baseline="0" dirty="0" smtClean="0"/>
          </a:p>
          <a:p>
            <a:r>
              <a:rPr lang="sv-SE" baseline="0" dirty="0" smtClean="0"/>
              <a:t>Målvakten har fokus på bollföraren</a:t>
            </a:r>
          </a:p>
          <a:p>
            <a:r>
              <a:rPr lang="sv-SE" baseline="0" dirty="0" smtClean="0"/>
              <a:t>Målvakten identifierar primära hot inom täckzonen</a:t>
            </a:r>
          </a:p>
          <a:p>
            <a:pPr marL="171450" indent="-171450">
              <a:buFontTx/>
              <a:buChar char="-"/>
            </a:pPr>
            <a:r>
              <a:rPr lang="sv-SE" baseline="0" dirty="0" smtClean="0"/>
              <a:t>Läsa av klubbfattning på ”hotet”</a:t>
            </a:r>
          </a:p>
          <a:p>
            <a:pPr marL="171450" indent="-171450">
              <a:buFontTx/>
              <a:buChar char="-"/>
            </a:pPr>
            <a:r>
              <a:rPr lang="sv-SE" baseline="0" dirty="0" smtClean="0"/>
              <a:t>Hur når en eventuell passning dit?</a:t>
            </a:r>
          </a:p>
          <a:p>
            <a:pPr marL="0" indent="0">
              <a:buFontTx/>
              <a:buNone/>
            </a:pPr>
            <a:endParaRPr lang="sv-SE" baseline="0" dirty="0" smtClean="0"/>
          </a:p>
          <a:p>
            <a:pPr marL="0" indent="0">
              <a:buFontTx/>
              <a:buNone/>
            </a:pPr>
            <a:r>
              <a:rPr lang="sv-SE" baseline="0" dirty="0" smtClean="0"/>
              <a:t>Ju större skillnad i skottvinkel mellan bollförare (a.) och primärhotet (b. eller c.) desto längre in i målet måste målvakten stå.</a:t>
            </a:r>
          </a:p>
          <a:p>
            <a:pPr marL="171450" indent="-171450">
              <a:buFontTx/>
              <a:buChar char="-"/>
            </a:pPr>
            <a:r>
              <a:rPr lang="sv-SE" baseline="0" dirty="0" smtClean="0"/>
              <a:t>Primärhotets klubbfattning påverkar vinklarna mycket.</a:t>
            </a:r>
          </a:p>
          <a:p>
            <a:pPr marL="0" indent="0">
              <a:buFontTx/>
              <a:buNone/>
            </a:pPr>
            <a:endParaRPr lang="sv-SE" baseline="0" dirty="0" smtClean="0"/>
          </a:p>
          <a:p>
            <a:pPr marL="0" indent="0">
              <a:buFontTx/>
              <a:buNone/>
            </a:pPr>
            <a:r>
              <a:rPr lang="sv-SE" baseline="0" dirty="0" smtClean="0"/>
              <a:t>Samspelet med backar viktigt. Primärhotet b. och c. ska normalt inte kunna mottaga passning då egen back ska skära av den </a:t>
            </a:r>
            <a:r>
              <a:rPr lang="sv-SE" baseline="0" dirty="0" err="1" smtClean="0"/>
              <a:t>passningsvägen</a:t>
            </a:r>
            <a:r>
              <a:rPr lang="sv-SE" baseline="0" dirty="0" smtClean="0"/>
              <a:t> – därmed återstår att bollföraren går på eget avslut. Och detta avslut är målvaktens uppgift.</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31</a:t>
            </a:fld>
            <a:endParaRPr lang="sv-SE"/>
          </a:p>
        </p:txBody>
      </p:sp>
    </p:spTree>
    <p:extLst>
      <p:ext uri="{BB962C8B-B14F-4D97-AF65-F5344CB8AC3E}">
        <p14:creationId xmlns:p14="http://schemas.microsoft.com/office/powerpoint/2010/main" val="1788814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Utkastet är en mycket viktig del i att sätt igång anfallsspelet</a:t>
            </a:r>
            <a:r>
              <a:rPr lang="sv-SE" baseline="0" dirty="0" smtClean="0"/>
              <a:t> för det egna laget. </a:t>
            </a:r>
          </a:p>
          <a:p>
            <a:endParaRPr lang="sv-SE" baseline="0" dirty="0" smtClean="0"/>
          </a:p>
          <a:p>
            <a:r>
              <a:rPr lang="sv-SE" baseline="0" dirty="0" smtClean="0"/>
              <a:t>Här är det stor skillnad mellan målvakterna i de olika nivåerna. Djupt utkast har de normalt sett inte styrka för att kunna utföra.</a:t>
            </a:r>
          </a:p>
          <a:p>
            <a:endParaRPr lang="sv-SE" baseline="0" dirty="0" smtClean="0"/>
          </a:p>
          <a:p>
            <a:r>
              <a:rPr lang="sv-SE" baseline="0" dirty="0" smtClean="0"/>
              <a:t>De tre olika varianterna återges på kommande sidor.</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32</a:t>
            </a:fld>
            <a:endParaRPr lang="sv-SE"/>
          </a:p>
        </p:txBody>
      </p:sp>
    </p:spTree>
    <p:extLst>
      <p:ext uri="{BB962C8B-B14F-4D97-AF65-F5344CB8AC3E}">
        <p14:creationId xmlns:p14="http://schemas.microsoft.com/office/powerpoint/2010/main" val="225861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a:t>
            </a:r>
            <a:r>
              <a:rPr lang="sv-SE" baseline="0" dirty="0" smtClean="0"/>
              <a:t> tre punkterna definierar just målvaktens grundläggande uppgifter.</a:t>
            </a:r>
          </a:p>
          <a:p>
            <a:endParaRPr lang="sv-SE" baseline="0" dirty="0" smtClean="0"/>
          </a:p>
          <a:p>
            <a:r>
              <a:rPr lang="sv-SE" baseline="0" dirty="0" smtClean="0"/>
              <a:t>De fem underpunkterna är de karaktärer och styrkor målvakterna bör utveckla.</a:t>
            </a:r>
          </a:p>
          <a:p>
            <a:endParaRPr lang="sv-SE" baseline="0" dirty="0" smtClean="0"/>
          </a:p>
          <a:p>
            <a:r>
              <a:rPr lang="sv-SE" baseline="0" dirty="0" smtClean="0"/>
              <a:t>- Reflexer går ju inte att utveckla säger ni då kanske…. Men saken är den att en målvakt som ”gnuggat” in rörelsemönster och förflyttningar – snabbare kommer att kunna reagera i liknande situationer på match.</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6</a:t>
            </a:fld>
            <a:endParaRPr lang="sv-SE"/>
          </a:p>
        </p:txBody>
      </p:sp>
    </p:spTree>
    <p:extLst>
      <p:ext uri="{BB962C8B-B14F-4D97-AF65-F5344CB8AC3E}">
        <p14:creationId xmlns:p14="http://schemas.microsoft.com/office/powerpoint/2010/main" val="79287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 första punkten </a:t>
            </a:r>
            <a:r>
              <a:rPr lang="sv-SE" dirty="0" smtClean="0">
                <a:sym typeface="Wingdings"/>
              </a:rPr>
              <a:t> Sporrar medspelare och sätter motspelare ur balans.</a:t>
            </a:r>
          </a:p>
          <a:p>
            <a:endParaRPr lang="sv-SE" dirty="0" smtClean="0">
              <a:sym typeface="Wingdings"/>
            </a:endParaRPr>
          </a:p>
          <a:p>
            <a:pPr marL="171450" indent="-171450">
              <a:buFontTx/>
              <a:buChar char="-"/>
            </a:pPr>
            <a:r>
              <a:rPr lang="sv-SE" dirty="0" smtClean="0">
                <a:sym typeface="Wingdings"/>
              </a:rPr>
              <a:t>En målvakt som inte ger upp trots underläge ger energi till sitt eget lag – samtidigt kan den energin göra att motståndarna kommer ur balans då de öser skott mot en till synes outtröttlig målvakt i vårt lags mål.</a:t>
            </a:r>
          </a:p>
          <a:p>
            <a:pPr marL="171450" indent="-171450">
              <a:buFontTx/>
              <a:buChar char="-"/>
            </a:pPr>
            <a:endParaRPr lang="sv-SE" dirty="0" smtClean="0">
              <a:sym typeface="Wingdings"/>
            </a:endParaRPr>
          </a:p>
          <a:p>
            <a:pPr marL="0" indent="0">
              <a:buFontTx/>
              <a:buNone/>
            </a:pP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7</a:t>
            </a:fld>
            <a:endParaRPr lang="sv-SE"/>
          </a:p>
        </p:txBody>
      </p:sp>
    </p:spTree>
    <p:extLst>
      <p:ext uri="{BB962C8B-B14F-4D97-AF65-F5344CB8AC3E}">
        <p14:creationId xmlns:p14="http://schemas.microsoft.com/office/powerpoint/2010/main" val="325431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Notera: Knäskydd är inte obligatoriskt!!</a:t>
            </a:r>
          </a:p>
          <a:p>
            <a:endParaRPr lang="sv-SE" dirty="0" smtClean="0"/>
          </a:p>
          <a:p>
            <a:r>
              <a:rPr lang="sv-SE" b="1" dirty="0" smtClean="0"/>
              <a:t>OBS! </a:t>
            </a:r>
            <a:r>
              <a:rPr lang="sv-SE" dirty="0" smtClean="0"/>
              <a:t>Min syn</a:t>
            </a:r>
            <a:r>
              <a:rPr lang="sv-SE" baseline="0" dirty="0" smtClean="0"/>
              <a:t> är den att ALLA målvakter SKA använda knäskydd. Det räcker inte med den lilla vaddering som finns i de moderna målvaktsbyxorna.</a:t>
            </a:r>
          </a:p>
          <a:p>
            <a:endParaRPr lang="sv-SE" baseline="0" dirty="0" smtClean="0"/>
          </a:p>
          <a:p>
            <a:r>
              <a:rPr lang="sv-SE" baseline="0" dirty="0" smtClean="0"/>
              <a:t>OBS! Vi har noterat att det finns målvakter i TIF som smörjer in byxorna med ”glidande” medel för att enklare kunna göra parader. Detta är förbjudet och bestraffas på match. Men inte minst finns det en mycket stor skaderisk för utespelarna som kan halka på det glatta underlaget. </a:t>
            </a:r>
          </a:p>
          <a:p>
            <a:r>
              <a:rPr lang="sv-SE" baseline="0" dirty="0" smtClean="0"/>
              <a:t>- Vänligen tillse att era målvakter inte fuskar.</a:t>
            </a:r>
          </a:p>
        </p:txBody>
      </p:sp>
      <p:sp>
        <p:nvSpPr>
          <p:cNvPr id="4" name="Platshållare för bildnummer 3"/>
          <p:cNvSpPr>
            <a:spLocks noGrp="1"/>
          </p:cNvSpPr>
          <p:nvPr>
            <p:ph type="sldNum" sz="quarter" idx="10"/>
          </p:nvPr>
        </p:nvSpPr>
        <p:spPr/>
        <p:txBody>
          <a:bodyPr/>
          <a:lstStyle/>
          <a:p>
            <a:fld id="{7493B248-4E18-7844-B485-B883FB8426CC}" type="slidenum">
              <a:rPr lang="sv-SE" smtClean="0"/>
              <a:t>8</a:t>
            </a:fld>
            <a:endParaRPr lang="sv-SE"/>
          </a:p>
        </p:txBody>
      </p:sp>
    </p:spTree>
    <p:extLst>
      <p:ext uri="{BB962C8B-B14F-4D97-AF65-F5344CB8AC3E}">
        <p14:creationId xmlns:p14="http://schemas.microsoft.com/office/powerpoint/2010/main" val="272645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Uppvärmning</a:t>
            </a:r>
            <a:r>
              <a:rPr lang="sv-SE" baseline="0" dirty="0" smtClean="0"/>
              <a:t> inklusive rörlighetsmoment är kanske viktigare för målvakten än utespelaren. Risken för sträckningar större för en målvakt som kall och ouppvärmd börjar göra olika parader.</a:t>
            </a:r>
          </a:p>
          <a:p>
            <a:endParaRPr lang="sv-SE" baseline="0" dirty="0" smtClean="0"/>
          </a:p>
          <a:p>
            <a:r>
              <a:rPr lang="sv-SE" baseline="0" dirty="0" smtClean="0"/>
              <a:t>Det är lätt för en målvakt att dröja sig kvar i omklädningsrummet – ”de ska bara fixa lite med utrustningen…”</a:t>
            </a:r>
          </a:p>
          <a:p>
            <a:endParaRPr lang="sv-SE" baseline="0" dirty="0" smtClean="0"/>
          </a:p>
          <a:p>
            <a:r>
              <a:rPr lang="sv-SE" baseline="0" dirty="0" smtClean="0"/>
              <a:t>Se gärna till att målvakterna också avslutar träningen med stretchövningar och 5-7 minuters </a:t>
            </a:r>
            <a:r>
              <a:rPr lang="sv-SE" baseline="0" dirty="0" err="1" smtClean="0"/>
              <a:t>knäkontrollsövningar</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9</a:t>
            </a:fld>
            <a:endParaRPr lang="sv-SE"/>
          </a:p>
        </p:txBody>
      </p:sp>
    </p:spTree>
    <p:extLst>
      <p:ext uri="{BB962C8B-B14F-4D97-AF65-F5344CB8AC3E}">
        <p14:creationId xmlns:p14="http://schemas.microsoft.com/office/powerpoint/2010/main" val="181149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mycket viktigt moment. Ni ledare ropar ”Spela klart” högt och tydligt – då ska alla veta att övningen innehåller just kampmomentet</a:t>
            </a:r>
            <a:r>
              <a:rPr lang="sv-SE" baseline="0" dirty="0" smtClean="0"/>
              <a:t> att gå på retur i samband med avslutningsövningar. För de äldre så bör varje avslutningsövning vara av karaktären ”spela klart”.</a:t>
            </a:r>
          </a:p>
          <a:p>
            <a:endParaRPr lang="sv-SE" baseline="0" dirty="0" smtClean="0"/>
          </a:p>
          <a:p>
            <a:r>
              <a:rPr lang="sv-SE" baseline="0" dirty="0" smtClean="0"/>
              <a:t>OBS!!</a:t>
            </a:r>
          </a:p>
          <a:p>
            <a:r>
              <a:rPr lang="sv-SE" baseline="0" dirty="0" smtClean="0"/>
              <a:t>Viktigt med disciplin när man gör detta så inte flera samtidigt springer mot mål – eller skjuter bollar samtidigt. Finns då en risk att målvakten kastar sig in i spelare som inte ska vara framför mål eller att målvakten tröttnar p g a att det kommer för många bollar samtidigt.</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10</a:t>
            </a:fld>
            <a:endParaRPr lang="sv-SE"/>
          </a:p>
        </p:txBody>
      </p:sp>
    </p:spTree>
    <p:extLst>
      <p:ext uri="{BB962C8B-B14F-4D97-AF65-F5344CB8AC3E}">
        <p14:creationId xmlns:p14="http://schemas.microsoft.com/office/powerpoint/2010/main" val="83788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målvakten finns också pusselbitar – de listas på kommande sida. </a:t>
            </a:r>
          </a:p>
          <a:p>
            <a:endParaRPr lang="sv-SE" dirty="0" smtClean="0"/>
          </a:p>
          <a:p>
            <a:r>
              <a:rPr lang="sv-SE" dirty="0" smtClean="0"/>
              <a:t>Pusselbitarna</a:t>
            </a:r>
            <a:r>
              <a:rPr lang="sv-SE" baseline="0" dirty="0" smtClean="0"/>
              <a:t> är </a:t>
            </a:r>
            <a:r>
              <a:rPr lang="sv-SE" dirty="0" smtClean="0"/>
              <a:t>indelade i (Blå) och (Röd)</a:t>
            </a:r>
            <a:r>
              <a:rPr lang="sv-SE" baseline="0" dirty="0" smtClean="0"/>
              <a:t> – och jag har markerat detta i underlaget på sidorna som kommer.</a:t>
            </a:r>
            <a:endParaRPr lang="sv-SE" dirty="0" smtClean="0"/>
          </a:p>
          <a:p>
            <a:endParaRPr lang="sv-SE" dirty="0" smtClean="0"/>
          </a:p>
          <a:p>
            <a:r>
              <a:rPr lang="sv-SE" dirty="0" smtClean="0"/>
              <a:t>Till er som har yngre målvakter (Blå) nivå – se till att era</a:t>
            </a:r>
            <a:r>
              <a:rPr lang="sv-SE" baseline="0" dirty="0" smtClean="0"/>
              <a:t> målvakter i första hand klarar pusselbitarna på (Blå) nivå innan ni börjar köra (Röd).</a:t>
            </a:r>
          </a:p>
          <a:p>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11</a:t>
            </a:fld>
            <a:endParaRPr lang="sv-SE"/>
          </a:p>
        </p:txBody>
      </p:sp>
    </p:spTree>
    <p:extLst>
      <p:ext uri="{BB962C8B-B14F-4D97-AF65-F5344CB8AC3E}">
        <p14:creationId xmlns:p14="http://schemas.microsoft.com/office/powerpoint/2010/main" val="282063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Dessa fakta hjälper till att tala om hur viktigt det är för målvakten med Box Control inklusive förflyttningar – och därmed alltid vara rätt placerad mellan skytten och mål. Den största delen av målet ska –</a:t>
            </a:r>
            <a:r>
              <a:rPr lang="sv-SE" baseline="0" dirty="0" smtClean="0"/>
              <a:t> om Målvakten gör rätt – alltid vara täckt. </a:t>
            </a:r>
            <a:endParaRPr lang="sv-SE" dirty="0"/>
          </a:p>
        </p:txBody>
      </p:sp>
      <p:sp>
        <p:nvSpPr>
          <p:cNvPr id="4" name="Platshållare för bildnummer 3"/>
          <p:cNvSpPr>
            <a:spLocks noGrp="1"/>
          </p:cNvSpPr>
          <p:nvPr>
            <p:ph type="sldNum" sz="quarter" idx="10"/>
          </p:nvPr>
        </p:nvSpPr>
        <p:spPr/>
        <p:txBody>
          <a:bodyPr/>
          <a:lstStyle/>
          <a:p>
            <a:fld id="{7493B248-4E18-7844-B485-B883FB8426CC}" type="slidenum">
              <a:rPr lang="sv-SE" smtClean="0"/>
              <a:t>13</a:t>
            </a:fld>
            <a:endParaRPr lang="sv-SE"/>
          </a:p>
        </p:txBody>
      </p:sp>
    </p:spTree>
    <p:extLst>
      <p:ext uri="{BB962C8B-B14F-4D97-AF65-F5344CB8AC3E}">
        <p14:creationId xmlns:p14="http://schemas.microsoft.com/office/powerpoint/2010/main" val="394136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8087CE0-AD0E-5549-9772-7CAA55E33F7D}" type="datetimeFigureOut">
              <a:rPr lang="sv-SE" smtClean="0"/>
              <a:t>21-03-11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347584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087CE0-AD0E-5549-9772-7CAA55E33F7D}" type="datetimeFigureOut">
              <a:rPr lang="sv-SE" smtClean="0"/>
              <a:t>21-03-11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418597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087CE0-AD0E-5549-9772-7CAA55E33F7D}" type="datetimeFigureOut">
              <a:rPr lang="sv-SE" smtClean="0"/>
              <a:t>21-03-11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92220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087CE0-AD0E-5549-9772-7CAA55E33F7D}" type="datetimeFigureOut">
              <a:rPr lang="sv-SE" smtClean="0"/>
              <a:t>21-03-11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170509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8087CE0-AD0E-5549-9772-7CAA55E33F7D}" type="datetimeFigureOut">
              <a:rPr lang="sv-SE" smtClean="0"/>
              <a:t>21-03-11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387338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8087CE0-AD0E-5549-9772-7CAA55E33F7D}" type="datetimeFigureOut">
              <a:rPr lang="sv-SE" smtClean="0"/>
              <a:t>21-03-11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55864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8087CE0-AD0E-5549-9772-7CAA55E33F7D}" type="datetimeFigureOut">
              <a:rPr lang="sv-SE" smtClean="0"/>
              <a:t>21-03-11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322586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8087CE0-AD0E-5549-9772-7CAA55E33F7D}" type="datetimeFigureOut">
              <a:rPr lang="sv-SE" smtClean="0"/>
              <a:t>21-03-11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395595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087CE0-AD0E-5549-9772-7CAA55E33F7D}" type="datetimeFigureOut">
              <a:rPr lang="sv-SE" smtClean="0"/>
              <a:t>21-03-11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112735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8087CE0-AD0E-5549-9772-7CAA55E33F7D}" type="datetimeFigureOut">
              <a:rPr lang="sv-SE" smtClean="0"/>
              <a:t>21-03-11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155321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8087CE0-AD0E-5549-9772-7CAA55E33F7D}" type="datetimeFigureOut">
              <a:rPr lang="sv-SE" smtClean="0"/>
              <a:t>21-03-11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210E707-2CAF-A74E-B751-090D15A360F2}" type="slidenum">
              <a:rPr lang="sv-SE" smtClean="0"/>
              <a:t>‹Nr.›</a:t>
            </a:fld>
            <a:endParaRPr lang="sv-SE"/>
          </a:p>
        </p:txBody>
      </p:sp>
    </p:spTree>
    <p:extLst>
      <p:ext uri="{BB962C8B-B14F-4D97-AF65-F5344CB8AC3E}">
        <p14:creationId xmlns:p14="http://schemas.microsoft.com/office/powerpoint/2010/main" val="3976050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87CE0-AD0E-5549-9772-7CAA55E33F7D}" type="datetimeFigureOut">
              <a:rPr lang="sv-SE" smtClean="0"/>
              <a:t>21-03-11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0E707-2CAF-A74E-B751-090D15A360F2}" type="slidenum">
              <a:rPr lang="sv-SE" smtClean="0"/>
              <a:t>‹Nr.›</a:t>
            </a:fld>
            <a:endParaRPr lang="sv-SE"/>
          </a:p>
        </p:txBody>
      </p:sp>
    </p:spTree>
    <p:extLst>
      <p:ext uri="{BB962C8B-B14F-4D97-AF65-F5344CB8AC3E}">
        <p14:creationId xmlns:p14="http://schemas.microsoft.com/office/powerpoint/2010/main" val="44591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triklin@bredband.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461324" y="2146994"/>
            <a:ext cx="3416300" cy="2374900"/>
          </a:xfrm>
          <a:prstGeom prst="rect">
            <a:avLst/>
          </a:prstGeom>
        </p:spPr>
      </p:pic>
      <p:sp>
        <p:nvSpPr>
          <p:cNvPr id="4" name="textruta 3"/>
          <p:cNvSpPr txBox="1"/>
          <p:nvPr/>
        </p:nvSpPr>
        <p:spPr>
          <a:xfrm>
            <a:off x="1428825" y="622832"/>
            <a:ext cx="5732916" cy="923330"/>
          </a:xfrm>
          <a:prstGeom prst="rect">
            <a:avLst/>
          </a:prstGeom>
          <a:noFill/>
        </p:spPr>
        <p:txBody>
          <a:bodyPr wrap="square" rtlCol="0">
            <a:spAutoFit/>
          </a:bodyPr>
          <a:lstStyle/>
          <a:p>
            <a:pPr algn="ctr"/>
            <a:r>
              <a:rPr lang="sv-SE" sz="5400" b="1" dirty="0" smtClean="0">
                <a:latin typeface="Adobe Hebrew"/>
                <a:cs typeface="Adobe Hebrew"/>
              </a:rPr>
              <a:t>Målvakten</a:t>
            </a:r>
            <a:endParaRPr lang="sv-SE" sz="5400" b="1" dirty="0">
              <a:latin typeface="Adobe Hebrew"/>
              <a:cs typeface="Adobe Hebrew"/>
            </a:endParaRPr>
          </a:p>
        </p:txBody>
      </p:sp>
      <p:sp>
        <p:nvSpPr>
          <p:cNvPr id="5" name="Streckad höger 4"/>
          <p:cNvSpPr/>
          <p:nvPr/>
        </p:nvSpPr>
        <p:spPr>
          <a:xfrm>
            <a:off x="4039500" y="2963714"/>
            <a:ext cx="970186" cy="705647"/>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sp>
        <p:nvSpPr>
          <p:cNvPr id="6" name="textruta 5"/>
          <p:cNvSpPr txBox="1"/>
          <p:nvPr/>
        </p:nvSpPr>
        <p:spPr>
          <a:xfrm>
            <a:off x="2130460" y="4957165"/>
            <a:ext cx="4780369" cy="1508105"/>
          </a:xfrm>
          <a:prstGeom prst="rect">
            <a:avLst/>
          </a:prstGeom>
          <a:noFill/>
        </p:spPr>
        <p:txBody>
          <a:bodyPr wrap="square" rtlCol="0">
            <a:spAutoFit/>
          </a:bodyPr>
          <a:lstStyle/>
          <a:p>
            <a:pPr algn="ctr"/>
            <a:r>
              <a:rPr lang="sv-SE" sz="2000" b="1" dirty="0" smtClean="0"/>
              <a:t>Målvaktsträning – </a:t>
            </a:r>
            <a:r>
              <a:rPr lang="sv-SE" sz="2000" b="1" dirty="0" err="1" smtClean="0"/>
              <a:t>Tungelsta</a:t>
            </a:r>
            <a:r>
              <a:rPr lang="sv-SE" sz="2000" b="1" dirty="0" smtClean="0"/>
              <a:t> IF Innebandy</a:t>
            </a:r>
          </a:p>
          <a:p>
            <a:pPr algn="ctr"/>
            <a:endParaRPr lang="sv-SE" dirty="0"/>
          </a:p>
          <a:p>
            <a:pPr algn="ctr"/>
            <a:r>
              <a:rPr lang="sv-SE" dirty="0" smtClean="0"/>
              <a:t>2015-10-25</a:t>
            </a:r>
          </a:p>
          <a:p>
            <a:pPr algn="ctr"/>
            <a:endParaRPr lang="sv-SE" dirty="0"/>
          </a:p>
          <a:p>
            <a:pPr algn="ctr"/>
            <a:r>
              <a:rPr lang="sv-SE" dirty="0" smtClean="0"/>
              <a:t>Patrik Lindgren</a:t>
            </a:r>
            <a:endParaRPr lang="sv-SE" dirty="0"/>
          </a:p>
        </p:txBody>
      </p:sp>
      <p:pic>
        <p:nvPicPr>
          <p:cNvPr id="7" name="Bildobjekt 6"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54" y="4982216"/>
            <a:ext cx="1659745" cy="1452277"/>
          </a:xfrm>
          <a:prstGeom prst="rect">
            <a:avLst/>
          </a:prstGeom>
        </p:spPr>
      </p:pic>
      <p:pic>
        <p:nvPicPr>
          <p:cNvPr id="8" name="Bildobjekt 7"/>
          <p:cNvPicPr>
            <a:picLocks noChangeAspect="1"/>
          </p:cNvPicPr>
          <p:nvPr/>
        </p:nvPicPr>
        <p:blipFill>
          <a:blip r:embed="rId4"/>
          <a:stretch>
            <a:fillRect/>
          </a:stretch>
        </p:blipFill>
        <p:spPr>
          <a:xfrm>
            <a:off x="6720741" y="5002963"/>
            <a:ext cx="1687407" cy="1431530"/>
          </a:xfrm>
          <a:prstGeom prst="rect">
            <a:avLst/>
          </a:prstGeom>
        </p:spPr>
      </p:pic>
      <p:pic>
        <p:nvPicPr>
          <p:cNvPr id="9" name="Bildobjekt 8" descr="images-1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768" y="2146994"/>
            <a:ext cx="3289300" cy="2463800"/>
          </a:xfrm>
          <a:prstGeom prst="rect">
            <a:avLst/>
          </a:prstGeom>
        </p:spPr>
      </p:pic>
    </p:spTree>
    <p:extLst>
      <p:ext uri="{BB962C8B-B14F-4D97-AF65-F5344CB8AC3E}">
        <p14:creationId xmlns:p14="http://schemas.microsoft.com/office/powerpoint/2010/main" val="105014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Under träning</a:t>
            </a:r>
            <a:endParaRPr lang="sv-SE" dirty="0"/>
          </a:p>
        </p:txBody>
      </p:sp>
      <p:sp>
        <p:nvSpPr>
          <p:cNvPr id="3" name="Platshållare för innehåll 2"/>
          <p:cNvSpPr>
            <a:spLocks noGrp="1"/>
          </p:cNvSpPr>
          <p:nvPr>
            <p:ph idx="1"/>
          </p:nvPr>
        </p:nvSpPr>
        <p:spPr>
          <a:xfrm>
            <a:off x="457200" y="2305854"/>
            <a:ext cx="8229600" cy="940127"/>
          </a:xfrm>
        </p:spPr>
        <p:txBody>
          <a:bodyPr>
            <a:normAutofit fontScale="25000" lnSpcReduction="20000"/>
          </a:bodyPr>
          <a:lstStyle/>
          <a:p>
            <a:pPr marL="0" indent="0" algn="ctr">
              <a:buNone/>
            </a:pPr>
            <a:r>
              <a:rPr lang="sv-SE" sz="16000" b="1" i="1" dirty="0" smtClean="0"/>
              <a:t>”Spela klart”</a:t>
            </a:r>
          </a:p>
          <a:p>
            <a:pPr marL="0" indent="0" algn="ctr">
              <a:buNone/>
            </a:pPr>
            <a:endParaRPr lang="sv-SE" sz="16000" b="1" i="1" dirty="0" smtClean="0"/>
          </a:p>
          <a:p>
            <a:pPr marL="0" indent="0" algn="ctr">
              <a:buNone/>
            </a:pPr>
            <a:endParaRPr lang="sv-SE" sz="4400" b="1" i="1" dirty="0"/>
          </a:p>
          <a:p>
            <a:pPr marL="0" indent="0" algn="ctr">
              <a:buNone/>
            </a:pPr>
            <a:r>
              <a:rPr lang="sv-SE" sz="8000" b="1" dirty="0"/>
              <a:t>Att gå på retur och att aldrig släppa retur.</a:t>
            </a:r>
          </a:p>
          <a:p>
            <a:pPr marL="0" indent="0" algn="ctr">
              <a:buNone/>
            </a:pPr>
            <a:r>
              <a:rPr lang="sv-SE" sz="8000" dirty="0" smtClean="0"/>
              <a:t>Varje avslutningsmoment bör innehålla detta – blir mer </a:t>
            </a:r>
            <a:r>
              <a:rPr lang="sv-SE" sz="8000" dirty="0" err="1" smtClean="0"/>
              <a:t>matchlikt</a:t>
            </a:r>
            <a:r>
              <a:rPr lang="sv-SE" sz="8000" dirty="0" smtClean="0"/>
              <a:t> för både utespelare och målvakt. </a:t>
            </a:r>
            <a:endParaRPr lang="sv-SE" sz="8000" dirty="0"/>
          </a:p>
        </p:txBody>
      </p:sp>
    </p:spTree>
    <p:extLst>
      <p:ext uri="{BB962C8B-B14F-4D97-AF65-F5344CB8AC3E}">
        <p14:creationId xmlns:p14="http://schemas.microsoft.com/office/powerpoint/2010/main" val="22372400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996749" y="1740554"/>
            <a:ext cx="5112064" cy="4130548"/>
          </a:xfrm>
          <a:prstGeom prst="rect">
            <a:avLst/>
          </a:prstGeom>
        </p:spPr>
      </p:pic>
      <p:sp>
        <p:nvSpPr>
          <p:cNvPr id="3" name="textruta 2"/>
          <p:cNvSpPr txBox="1"/>
          <p:nvPr/>
        </p:nvSpPr>
        <p:spPr>
          <a:xfrm>
            <a:off x="1996749" y="476311"/>
            <a:ext cx="4953308" cy="584776"/>
          </a:xfrm>
          <a:prstGeom prst="rect">
            <a:avLst/>
          </a:prstGeom>
          <a:noFill/>
        </p:spPr>
        <p:txBody>
          <a:bodyPr wrap="square" rtlCol="0">
            <a:spAutoFit/>
          </a:bodyPr>
          <a:lstStyle/>
          <a:p>
            <a:pPr algn="ctr"/>
            <a:r>
              <a:rPr lang="sv-SE" sz="3200" b="1" u="sng" dirty="0" smtClean="0"/>
              <a:t>Målvaktens pusselbitar</a:t>
            </a:r>
            <a:endParaRPr lang="sv-SE" sz="3200" b="1" u="sng" dirty="0"/>
          </a:p>
        </p:txBody>
      </p:sp>
    </p:spTree>
    <p:extLst>
      <p:ext uri="{BB962C8B-B14F-4D97-AF65-F5344CB8AC3E}">
        <p14:creationId xmlns:p14="http://schemas.microsoft.com/office/powerpoint/2010/main" val="37278759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Pusselbitar</a:t>
            </a:r>
            <a:endParaRPr lang="sv-SE" dirty="0"/>
          </a:p>
        </p:txBody>
      </p:sp>
      <p:sp>
        <p:nvSpPr>
          <p:cNvPr id="3" name="Platshållare för innehåll 2"/>
          <p:cNvSpPr>
            <a:spLocks noGrp="1"/>
          </p:cNvSpPr>
          <p:nvPr>
            <p:ph idx="1"/>
          </p:nvPr>
        </p:nvSpPr>
        <p:spPr>
          <a:xfrm>
            <a:off x="3420691" y="1600200"/>
            <a:ext cx="4129132" cy="4525963"/>
          </a:xfrm>
        </p:spPr>
        <p:txBody>
          <a:bodyPr>
            <a:normAutofit fontScale="47500" lnSpcReduction="20000"/>
          </a:bodyPr>
          <a:lstStyle/>
          <a:p>
            <a:r>
              <a:rPr lang="sv-SE" dirty="0" smtClean="0"/>
              <a:t>Arbetsställning</a:t>
            </a:r>
          </a:p>
          <a:p>
            <a:pPr lvl="1"/>
            <a:r>
              <a:rPr lang="sv-SE" dirty="0" smtClean="0"/>
              <a:t>Sittande</a:t>
            </a:r>
          </a:p>
          <a:p>
            <a:pPr lvl="1"/>
            <a:r>
              <a:rPr lang="sv-SE" dirty="0" smtClean="0"/>
              <a:t>Blockande</a:t>
            </a:r>
          </a:p>
          <a:p>
            <a:r>
              <a:rPr lang="sv-SE" dirty="0" smtClean="0"/>
              <a:t>Förflyttning</a:t>
            </a:r>
          </a:p>
          <a:p>
            <a:pPr lvl="1"/>
            <a:r>
              <a:rPr lang="sv-SE" dirty="0" err="1" smtClean="0"/>
              <a:t>Knee</a:t>
            </a:r>
            <a:r>
              <a:rPr lang="sv-SE" dirty="0" smtClean="0"/>
              <a:t> </a:t>
            </a:r>
            <a:r>
              <a:rPr lang="sv-SE" dirty="0" err="1" smtClean="0"/>
              <a:t>to</a:t>
            </a:r>
            <a:r>
              <a:rPr lang="sv-SE" dirty="0" smtClean="0"/>
              <a:t> </a:t>
            </a:r>
            <a:r>
              <a:rPr lang="sv-SE" dirty="0" err="1" smtClean="0"/>
              <a:t>knee</a:t>
            </a:r>
            <a:endParaRPr lang="sv-SE" dirty="0" smtClean="0"/>
          </a:p>
          <a:p>
            <a:pPr lvl="1"/>
            <a:r>
              <a:rPr lang="sv-SE" dirty="0" err="1" smtClean="0"/>
              <a:t>Sidepush</a:t>
            </a:r>
            <a:r>
              <a:rPr lang="sv-SE" dirty="0" smtClean="0"/>
              <a:t>, omvänd </a:t>
            </a:r>
            <a:r>
              <a:rPr lang="sv-SE" dirty="0" err="1" smtClean="0"/>
              <a:t>sidepush</a:t>
            </a:r>
            <a:endParaRPr lang="sv-SE" dirty="0" smtClean="0"/>
          </a:p>
          <a:p>
            <a:pPr lvl="1"/>
            <a:r>
              <a:rPr lang="sv-SE" dirty="0" smtClean="0"/>
              <a:t>Stå till knä</a:t>
            </a:r>
          </a:p>
          <a:p>
            <a:pPr lvl="1"/>
            <a:r>
              <a:rPr lang="sv-SE" dirty="0" smtClean="0"/>
              <a:t>Spel bakom mål</a:t>
            </a:r>
          </a:p>
          <a:p>
            <a:r>
              <a:rPr lang="sv-SE" dirty="0" smtClean="0"/>
              <a:t>Positionsspel</a:t>
            </a:r>
          </a:p>
          <a:p>
            <a:pPr lvl="1"/>
            <a:r>
              <a:rPr lang="sv-SE" dirty="0" smtClean="0"/>
              <a:t>Centralpunkt</a:t>
            </a:r>
          </a:p>
          <a:p>
            <a:pPr lvl="1"/>
            <a:r>
              <a:rPr lang="sv-SE" dirty="0" smtClean="0"/>
              <a:t>1:a stolpen</a:t>
            </a:r>
          </a:p>
          <a:p>
            <a:pPr lvl="1"/>
            <a:r>
              <a:rPr lang="sv-SE" dirty="0" smtClean="0"/>
              <a:t>Närspel</a:t>
            </a:r>
          </a:p>
          <a:p>
            <a:r>
              <a:rPr lang="sv-SE" dirty="0" smtClean="0"/>
              <a:t>Parader</a:t>
            </a:r>
          </a:p>
          <a:p>
            <a:pPr lvl="1"/>
            <a:r>
              <a:rPr lang="sv-SE" dirty="0" smtClean="0"/>
              <a:t>Benparader</a:t>
            </a:r>
          </a:p>
          <a:p>
            <a:pPr lvl="1"/>
            <a:r>
              <a:rPr lang="sv-SE" dirty="0" smtClean="0"/>
              <a:t>Returer</a:t>
            </a:r>
          </a:p>
          <a:p>
            <a:pPr lvl="1"/>
            <a:r>
              <a:rPr lang="sv-SE" dirty="0" smtClean="0"/>
              <a:t>Styra; hjälmen och händer</a:t>
            </a:r>
          </a:p>
          <a:p>
            <a:pPr lvl="1"/>
            <a:r>
              <a:rPr lang="sv-SE" dirty="0" smtClean="0"/>
              <a:t>Greppa; en och två händer</a:t>
            </a:r>
          </a:p>
          <a:p>
            <a:r>
              <a:rPr lang="sv-SE" dirty="0" smtClean="0"/>
              <a:t>Utkast</a:t>
            </a:r>
          </a:p>
          <a:p>
            <a:pPr lvl="1"/>
            <a:r>
              <a:rPr lang="sv-SE" dirty="0" smtClean="0"/>
              <a:t>Dropputkast</a:t>
            </a:r>
          </a:p>
          <a:p>
            <a:pPr lvl="1"/>
            <a:r>
              <a:rPr lang="sv-SE" dirty="0" smtClean="0"/>
              <a:t>Djupt utkast</a:t>
            </a:r>
          </a:p>
          <a:p>
            <a:pPr lvl="1"/>
            <a:r>
              <a:rPr lang="sv-SE" dirty="0" smtClean="0"/>
              <a:t>Passningsutkast</a:t>
            </a:r>
            <a:endParaRPr lang="sv-SE" dirty="0"/>
          </a:p>
        </p:txBody>
      </p:sp>
    </p:spTree>
    <p:extLst>
      <p:ext uri="{BB962C8B-B14F-4D97-AF65-F5344CB8AC3E}">
        <p14:creationId xmlns:p14="http://schemas.microsoft.com/office/powerpoint/2010/main" val="302830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Skottet</a:t>
            </a:r>
            <a:endParaRPr lang="sv-SE" dirty="0"/>
          </a:p>
        </p:txBody>
      </p:sp>
      <p:sp>
        <p:nvSpPr>
          <p:cNvPr id="3" name="Platshållare för innehåll 2"/>
          <p:cNvSpPr>
            <a:spLocks noGrp="1"/>
          </p:cNvSpPr>
          <p:nvPr>
            <p:ph idx="1"/>
          </p:nvPr>
        </p:nvSpPr>
        <p:spPr/>
        <p:txBody>
          <a:bodyPr>
            <a:normAutofit/>
          </a:bodyPr>
          <a:lstStyle/>
          <a:p>
            <a:endParaRPr lang="sv-SE" sz="2800" baseline="30000" dirty="0">
              <a:cs typeface="Adobe Arabic"/>
            </a:endParaRPr>
          </a:p>
          <a:p>
            <a:r>
              <a:rPr lang="sv-SE" sz="2400" baseline="30000" dirty="0">
                <a:cs typeface="Adobe Arabic"/>
              </a:rPr>
              <a:t>En innebandyboll skjuts i ca 150 km/h vilket motsvarar en distans på 42 m/</a:t>
            </a:r>
            <a:r>
              <a:rPr lang="sv-SE" sz="2400" baseline="30000" dirty="0" smtClean="0">
                <a:cs typeface="Adobe Arabic"/>
              </a:rPr>
              <a:t>sek.</a:t>
            </a:r>
          </a:p>
          <a:p>
            <a:pPr lvl="1"/>
            <a:r>
              <a:rPr lang="sv-SE" sz="2400" baseline="30000" dirty="0" smtClean="0">
                <a:cs typeface="Adobe Arabic"/>
              </a:rPr>
              <a:t>En </a:t>
            </a:r>
            <a:r>
              <a:rPr lang="sv-SE" sz="2400" baseline="30000" dirty="0">
                <a:cs typeface="Adobe Arabic"/>
              </a:rPr>
              <a:t>vältränad och fokuserad människa har en reaktionsförmåga på maximalt </a:t>
            </a:r>
            <a:r>
              <a:rPr lang="sv-SE" sz="2400" baseline="30000" dirty="0" smtClean="0">
                <a:cs typeface="Adobe Arabic"/>
              </a:rPr>
              <a:t>	0,1 sek.</a:t>
            </a:r>
          </a:p>
          <a:p>
            <a:pPr lvl="1"/>
            <a:r>
              <a:rPr lang="sv-SE" sz="2400" baseline="30000" dirty="0" smtClean="0">
                <a:cs typeface="Adobe Arabic"/>
              </a:rPr>
              <a:t>Det </a:t>
            </a:r>
            <a:r>
              <a:rPr lang="sv-SE" sz="2400" baseline="30000" dirty="0">
                <a:cs typeface="Adobe Arabic"/>
              </a:rPr>
              <a:t>betyder att bollen hinner färdas ungefär 4 meter innan du hinner </a:t>
            </a:r>
            <a:r>
              <a:rPr lang="sv-SE" sz="2400" baseline="30000" dirty="0" smtClean="0">
                <a:cs typeface="Adobe Arabic"/>
              </a:rPr>
              <a:t>	påbörja </a:t>
            </a:r>
            <a:r>
              <a:rPr lang="sv-SE" sz="2400" baseline="30000" dirty="0">
                <a:cs typeface="Adobe Arabic"/>
              </a:rPr>
              <a:t>rörelsen för att rädda.</a:t>
            </a:r>
          </a:p>
          <a:p>
            <a:endParaRPr lang="sv-SE" sz="2800" baseline="30000" dirty="0" smtClean="0">
              <a:cs typeface="Adobe Arabic"/>
            </a:endParaRPr>
          </a:p>
          <a:p>
            <a:r>
              <a:rPr lang="sv-SE" sz="2800" baseline="30000" dirty="0" smtClean="0">
                <a:cs typeface="Adobe Arabic"/>
              </a:rPr>
              <a:t>Reflexräddningar </a:t>
            </a:r>
            <a:r>
              <a:rPr lang="sv-SE" sz="2800" baseline="30000" dirty="0">
                <a:cs typeface="Adobe Arabic"/>
              </a:rPr>
              <a:t>är egentligen en rörelse som du påbörjat innan skottet kommer för att överhuvudtaget hinna med. </a:t>
            </a:r>
            <a:endParaRPr lang="sv-SE" sz="2800" baseline="30000" dirty="0" smtClean="0">
              <a:cs typeface="Adobe Arabic"/>
            </a:endParaRPr>
          </a:p>
          <a:p>
            <a:r>
              <a:rPr lang="sv-SE" sz="2800" baseline="30000" dirty="0" smtClean="0">
                <a:cs typeface="Adobe Arabic"/>
              </a:rPr>
              <a:t>För </a:t>
            </a:r>
            <a:r>
              <a:rPr lang="sv-SE" sz="2800" baseline="30000" dirty="0">
                <a:cs typeface="Adobe Arabic"/>
              </a:rPr>
              <a:t>att klara detta </a:t>
            </a:r>
            <a:r>
              <a:rPr lang="sv-SE" sz="2800" baseline="30000" dirty="0" smtClean="0">
                <a:cs typeface="Adobe Arabic"/>
              </a:rPr>
              <a:t>krävs:</a:t>
            </a:r>
          </a:p>
          <a:p>
            <a:pPr lvl="1"/>
            <a:r>
              <a:rPr lang="sv-SE" sz="2400" baseline="30000" dirty="0" smtClean="0">
                <a:cs typeface="Adobe Arabic"/>
              </a:rPr>
              <a:t> </a:t>
            </a:r>
            <a:r>
              <a:rPr lang="sv-SE" sz="2400" baseline="30000" dirty="0">
                <a:cs typeface="Adobe Arabic"/>
              </a:rPr>
              <a:t>ett samspel av spelförståelse, rätt placering av kroppen, rätt placering av händer och ben samt rätt ”känsla”. ”Känslan” är ingen direkt medveten tanke utan kroppen agerar som den lärt sig genom övning.</a:t>
            </a:r>
            <a:endParaRPr lang="sv-SE" sz="2400" dirty="0">
              <a:cs typeface="Adobe Arabic"/>
            </a:endParaRPr>
          </a:p>
          <a:p>
            <a:endParaRPr lang="sv-SE" sz="2800" dirty="0">
              <a:cs typeface="Adobe Arabic"/>
            </a:endParaRPr>
          </a:p>
        </p:txBody>
      </p:sp>
      <p:sp>
        <p:nvSpPr>
          <p:cNvPr id="4" name="textruta 3"/>
          <p:cNvSpPr txBox="1"/>
          <p:nvPr/>
        </p:nvSpPr>
        <p:spPr>
          <a:xfrm>
            <a:off x="758509" y="5856864"/>
            <a:ext cx="7355771" cy="369332"/>
          </a:xfrm>
          <a:prstGeom prst="rect">
            <a:avLst/>
          </a:prstGeom>
          <a:noFill/>
        </p:spPr>
        <p:txBody>
          <a:bodyPr wrap="square" rtlCol="0">
            <a:spAutoFit/>
          </a:bodyPr>
          <a:lstStyle/>
          <a:p>
            <a:pPr algn="ctr"/>
            <a:r>
              <a:rPr lang="sv-SE" dirty="0" smtClean="0"/>
              <a:t>Hastigheten skiljer kraftigt i ålder: för P-02/03 ca 90-100 km/h</a:t>
            </a:r>
            <a:endParaRPr lang="sv-SE" dirty="0"/>
          </a:p>
        </p:txBody>
      </p:sp>
    </p:spTree>
    <p:extLst>
      <p:ext uri="{BB962C8B-B14F-4D97-AF65-F5344CB8AC3E}">
        <p14:creationId xmlns:p14="http://schemas.microsoft.com/office/powerpoint/2010/main" val="15912622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Händerna</a:t>
            </a:r>
            <a:endParaRPr lang="sv-SE" dirty="0"/>
          </a:p>
        </p:txBody>
      </p:sp>
      <p:sp>
        <p:nvSpPr>
          <p:cNvPr id="4" name="Platshållare för innehåll 3"/>
          <p:cNvSpPr>
            <a:spLocks noGrp="1"/>
          </p:cNvSpPr>
          <p:nvPr>
            <p:ph idx="1"/>
          </p:nvPr>
        </p:nvSpPr>
        <p:spPr>
          <a:xfrm>
            <a:off x="457200" y="1600200"/>
            <a:ext cx="8229600" cy="2915669"/>
          </a:xfrm>
          <a:prstGeom prst="rect">
            <a:avLst/>
          </a:prstGeom>
        </p:spPr>
        <p:txBody>
          <a:bodyPr>
            <a:spAutoFit/>
          </a:bodyPr>
          <a:lstStyle/>
          <a:p>
            <a:pPr marL="0" indent="0">
              <a:buNone/>
            </a:pPr>
            <a:endParaRPr lang="sv-SE" baseline="30000" dirty="0"/>
          </a:p>
          <a:p>
            <a:r>
              <a:rPr lang="sv-SE" baseline="30000" dirty="0" smtClean="0"/>
              <a:t>Handrörelser </a:t>
            </a:r>
            <a:r>
              <a:rPr lang="sv-SE" baseline="30000" dirty="0"/>
              <a:t>från kroppen och utåt går betydligt snabbare än utifrån och in mot kroppen</a:t>
            </a:r>
            <a:r>
              <a:rPr lang="sv-SE" baseline="30000" dirty="0" smtClean="0"/>
              <a:t>.</a:t>
            </a:r>
          </a:p>
          <a:p>
            <a:pPr marL="0" indent="0">
              <a:buNone/>
            </a:pPr>
            <a:endParaRPr lang="sv-SE" baseline="30000" dirty="0"/>
          </a:p>
          <a:p>
            <a:r>
              <a:rPr lang="sv-SE" baseline="30000" dirty="0"/>
              <a:t>När du arbetar utåt täcker du även målet bättre genom att din kropp följer med i rörelsen uppåt och utåt från grundpositionen. Du har också mer kraft att stöta bort bollar från målet när du arbetar inifrån och utåt.</a:t>
            </a:r>
            <a:endParaRPr lang="sv-SE" dirty="0"/>
          </a:p>
        </p:txBody>
      </p:sp>
    </p:spTree>
    <p:extLst>
      <p:ext uri="{BB962C8B-B14F-4D97-AF65-F5344CB8AC3E}">
        <p14:creationId xmlns:p14="http://schemas.microsoft.com/office/powerpoint/2010/main" val="1776699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Arbetsställning</a:t>
            </a:r>
            <a:endParaRPr lang="sv-SE" dirty="0"/>
          </a:p>
        </p:txBody>
      </p:sp>
      <p:pic>
        <p:nvPicPr>
          <p:cNvPr id="3" name="Bildobjekt 2" descr="images-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21" y="3244629"/>
            <a:ext cx="2541409" cy="1685065"/>
          </a:xfrm>
          <a:prstGeom prst="rect">
            <a:avLst/>
          </a:prstGeom>
        </p:spPr>
      </p:pic>
      <p:pic>
        <p:nvPicPr>
          <p:cNvPr id="4" name="Bildobjekt 3" descr="images-1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399" y="1844520"/>
            <a:ext cx="2532201" cy="1685065"/>
          </a:xfrm>
          <a:prstGeom prst="rect">
            <a:avLst/>
          </a:prstGeom>
        </p:spPr>
      </p:pic>
      <p:pic>
        <p:nvPicPr>
          <p:cNvPr id="5" name="Bildobjekt 4"/>
          <p:cNvPicPr>
            <a:picLocks noChangeAspect="1"/>
          </p:cNvPicPr>
          <p:nvPr/>
        </p:nvPicPr>
        <p:blipFill>
          <a:blip r:embed="rId5"/>
          <a:stretch>
            <a:fillRect/>
          </a:stretch>
        </p:blipFill>
        <p:spPr>
          <a:xfrm>
            <a:off x="5924399" y="5067814"/>
            <a:ext cx="2762401" cy="1546945"/>
          </a:xfrm>
          <a:prstGeom prst="rect">
            <a:avLst/>
          </a:prstGeom>
        </p:spPr>
      </p:pic>
      <p:pic>
        <p:nvPicPr>
          <p:cNvPr id="6" name="Bildobjekt 5"/>
          <p:cNvPicPr>
            <a:picLocks noChangeAspect="1"/>
          </p:cNvPicPr>
          <p:nvPr/>
        </p:nvPicPr>
        <p:blipFill>
          <a:blip r:embed="rId6"/>
          <a:stretch>
            <a:fillRect/>
          </a:stretch>
        </p:blipFill>
        <p:spPr>
          <a:xfrm>
            <a:off x="518788" y="1752440"/>
            <a:ext cx="2403289" cy="1777145"/>
          </a:xfrm>
          <a:prstGeom prst="rect">
            <a:avLst/>
          </a:prstGeom>
        </p:spPr>
      </p:pic>
      <p:pic>
        <p:nvPicPr>
          <p:cNvPr id="7" name="Bildobjekt 6"/>
          <p:cNvPicPr>
            <a:picLocks noChangeAspect="1"/>
          </p:cNvPicPr>
          <p:nvPr/>
        </p:nvPicPr>
        <p:blipFill>
          <a:blip r:embed="rId7"/>
          <a:stretch>
            <a:fillRect/>
          </a:stretch>
        </p:blipFill>
        <p:spPr>
          <a:xfrm>
            <a:off x="518788" y="4929694"/>
            <a:ext cx="2532201" cy="1685065"/>
          </a:xfrm>
          <a:prstGeom prst="rect">
            <a:avLst/>
          </a:prstGeom>
        </p:spPr>
      </p:pic>
    </p:spTree>
    <p:extLst>
      <p:ext uri="{BB962C8B-B14F-4D97-AF65-F5344CB8AC3E}">
        <p14:creationId xmlns:p14="http://schemas.microsoft.com/office/powerpoint/2010/main" val="42438677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Sittande Arbetsställning (Blå)</a:t>
            </a:r>
            <a:endParaRPr lang="sv-SE" dirty="0"/>
          </a:p>
        </p:txBody>
      </p:sp>
      <p:sp>
        <p:nvSpPr>
          <p:cNvPr id="3" name="Platshållare för innehåll 2"/>
          <p:cNvSpPr>
            <a:spLocks noGrp="1"/>
          </p:cNvSpPr>
          <p:nvPr>
            <p:ph idx="1"/>
          </p:nvPr>
        </p:nvSpPr>
        <p:spPr>
          <a:xfrm>
            <a:off x="457200" y="1600200"/>
            <a:ext cx="8229600" cy="1980955"/>
          </a:xfrm>
        </p:spPr>
        <p:txBody>
          <a:bodyPr>
            <a:normAutofit/>
          </a:bodyPr>
          <a:lstStyle/>
          <a:p>
            <a:r>
              <a:rPr lang="sv-SE" dirty="0" smtClean="0"/>
              <a:t>Grunden och förberedelse för agerande innan förflyttning och räddande av skott</a:t>
            </a:r>
          </a:p>
          <a:p>
            <a:r>
              <a:rPr lang="sv-SE" dirty="0" smtClean="0"/>
              <a:t>Efter räddning – återgå till arbetsställning</a:t>
            </a:r>
          </a:p>
          <a:p>
            <a:endParaRPr lang="sv-SE" dirty="0"/>
          </a:p>
          <a:p>
            <a:pPr marL="0" indent="0">
              <a:buNone/>
            </a:pPr>
            <a:endParaRPr lang="sv-SE" dirty="0" smtClean="0"/>
          </a:p>
        </p:txBody>
      </p:sp>
      <p:pic>
        <p:nvPicPr>
          <p:cNvPr id="4" name="Bildobjekt 3"/>
          <p:cNvPicPr>
            <a:picLocks noChangeAspect="1"/>
          </p:cNvPicPr>
          <p:nvPr/>
        </p:nvPicPr>
        <p:blipFill>
          <a:blip r:embed="rId3"/>
          <a:stretch>
            <a:fillRect/>
          </a:stretch>
        </p:blipFill>
        <p:spPr>
          <a:xfrm>
            <a:off x="4854240" y="4110567"/>
            <a:ext cx="3505200" cy="2324100"/>
          </a:xfrm>
          <a:prstGeom prst="rect">
            <a:avLst/>
          </a:prstGeom>
        </p:spPr>
      </p:pic>
      <p:pic>
        <p:nvPicPr>
          <p:cNvPr id="5" name="Bildobjekt 4"/>
          <p:cNvPicPr>
            <a:picLocks noChangeAspect="1"/>
          </p:cNvPicPr>
          <p:nvPr/>
        </p:nvPicPr>
        <p:blipFill>
          <a:blip r:embed="rId4"/>
          <a:stretch>
            <a:fillRect/>
          </a:stretch>
        </p:blipFill>
        <p:spPr>
          <a:xfrm>
            <a:off x="637840" y="4047067"/>
            <a:ext cx="3403600" cy="2387600"/>
          </a:xfrm>
          <a:prstGeom prst="rect">
            <a:avLst/>
          </a:prstGeom>
        </p:spPr>
      </p:pic>
    </p:spTree>
    <p:extLst>
      <p:ext uri="{BB962C8B-B14F-4D97-AF65-F5344CB8AC3E}">
        <p14:creationId xmlns:p14="http://schemas.microsoft.com/office/powerpoint/2010/main" val="2997715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04074"/>
            <a:ext cx="8229600" cy="1143000"/>
          </a:xfrm>
        </p:spPr>
        <p:txBody>
          <a:bodyPr/>
          <a:lstStyle/>
          <a:p>
            <a:r>
              <a:rPr lang="sv-SE" dirty="0" smtClean="0"/>
              <a:t>Blockering (Röd)</a:t>
            </a:r>
            <a:endParaRPr lang="sv-SE" dirty="0"/>
          </a:p>
        </p:txBody>
      </p:sp>
      <p:sp>
        <p:nvSpPr>
          <p:cNvPr id="3" name="Platshållare för innehåll 2"/>
          <p:cNvSpPr>
            <a:spLocks noGrp="1"/>
          </p:cNvSpPr>
          <p:nvPr>
            <p:ph idx="1"/>
          </p:nvPr>
        </p:nvSpPr>
        <p:spPr>
          <a:xfrm>
            <a:off x="457200" y="1441432"/>
            <a:ext cx="8229600" cy="1381156"/>
          </a:xfrm>
        </p:spPr>
        <p:txBody>
          <a:bodyPr/>
          <a:lstStyle/>
          <a:p>
            <a:r>
              <a:rPr lang="sv-SE" dirty="0" smtClean="0"/>
              <a:t>Ska kunna utföras åt båda hållen. Normal (slut) position efter en </a:t>
            </a:r>
            <a:r>
              <a:rPr lang="sv-SE" dirty="0" err="1" smtClean="0"/>
              <a:t>sidepush</a:t>
            </a:r>
            <a:r>
              <a:rPr lang="sv-SE" dirty="0" smtClean="0"/>
              <a:t>.</a:t>
            </a:r>
          </a:p>
          <a:p>
            <a:pPr marL="0" indent="0">
              <a:buNone/>
            </a:pPr>
            <a:endParaRPr lang="sv-SE" dirty="0"/>
          </a:p>
        </p:txBody>
      </p:sp>
      <p:pic>
        <p:nvPicPr>
          <p:cNvPr id="4" name="Bildobjekt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12" y="3126518"/>
            <a:ext cx="3492500" cy="2324100"/>
          </a:xfrm>
          <a:prstGeom prst="rect">
            <a:avLst/>
          </a:prstGeom>
        </p:spPr>
      </p:pic>
      <p:pic>
        <p:nvPicPr>
          <p:cNvPr id="5" name="Bildobjekt 4"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813" y="3126518"/>
            <a:ext cx="3492500" cy="2324100"/>
          </a:xfrm>
          <a:prstGeom prst="rect">
            <a:avLst/>
          </a:prstGeom>
        </p:spPr>
      </p:pic>
      <p:pic>
        <p:nvPicPr>
          <p:cNvPr id="6" name="Bildobjekt 5"/>
          <p:cNvPicPr>
            <a:picLocks noChangeAspect="1"/>
          </p:cNvPicPr>
          <p:nvPr/>
        </p:nvPicPr>
        <p:blipFill>
          <a:blip r:embed="rId4"/>
          <a:stretch>
            <a:fillRect/>
          </a:stretch>
        </p:blipFill>
        <p:spPr>
          <a:xfrm>
            <a:off x="1552465" y="2575614"/>
            <a:ext cx="5561020" cy="3700606"/>
          </a:xfrm>
          <a:prstGeom prst="rect">
            <a:avLst/>
          </a:prstGeom>
        </p:spPr>
      </p:pic>
    </p:spTree>
    <p:extLst>
      <p:ext uri="{BB962C8B-B14F-4D97-AF65-F5344CB8AC3E}">
        <p14:creationId xmlns:p14="http://schemas.microsoft.com/office/powerpoint/2010/main" val="77810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031378" y="1782947"/>
            <a:ext cx="4751271" cy="3332981"/>
          </a:xfrm>
          <a:prstGeom prst="rect">
            <a:avLst/>
          </a:prstGeom>
        </p:spPr>
      </p:pic>
      <p:pic>
        <p:nvPicPr>
          <p:cNvPr id="3" name="Bildobjekt 2"/>
          <p:cNvPicPr>
            <a:picLocks noChangeAspect="1"/>
          </p:cNvPicPr>
          <p:nvPr/>
        </p:nvPicPr>
        <p:blipFill>
          <a:blip r:embed="rId4"/>
          <a:stretch>
            <a:fillRect/>
          </a:stretch>
        </p:blipFill>
        <p:spPr>
          <a:xfrm>
            <a:off x="4425317" y="4270969"/>
            <a:ext cx="560382" cy="475406"/>
          </a:xfrm>
          <a:prstGeom prst="rect">
            <a:avLst/>
          </a:prstGeom>
        </p:spPr>
      </p:pic>
      <p:pic>
        <p:nvPicPr>
          <p:cNvPr id="4" name="Bildobjekt 3"/>
          <p:cNvPicPr>
            <a:picLocks noChangeAspect="1"/>
          </p:cNvPicPr>
          <p:nvPr/>
        </p:nvPicPr>
        <p:blipFill>
          <a:blip r:embed="rId4"/>
          <a:stretch>
            <a:fillRect/>
          </a:stretch>
        </p:blipFill>
        <p:spPr>
          <a:xfrm>
            <a:off x="5406785" y="3393812"/>
            <a:ext cx="560382" cy="475406"/>
          </a:xfrm>
          <a:prstGeom prst="rect">
            <a:avLst/>
          </a:prstGeom>
        </p:spPr>
      </p:pic>
      <p:pic>
        <p:nvPicPr>
          <p:cNvPr id="5" name="Bildobjekt 4"/>
          <p:cNvPicPr>
            <a:picLocks noChangeAspect="1"/>
          </p:cNvPicPr>
          <p:nvPr/>
        </p:nvPicPr>
        <p:blipFill>
          <a:blip r:embed="rId4"/>
          <a:stretch>
            <a:fillRect/>
          </a:stretch>
        </p:blipFill>
        <p:spPr>
          <a:xfrm>
            <a:off x="2977426" y="3393812"/>
            <a:ext cx="560382" cy="475406"/>
          </a:xfrm>
          <a:prstGeom prst="rect">
            <a:avLst/>
          </a:prstGeom>
        </p:spPr>
      </p:pic>
      <p:pic>
        <p:nvPicPr>
          <p:cNvPr id="6" name="Bildobjekt 5"/>
          <p:cNvPicPr>
            <a:picLocks noChangeAspect="1"/>
          </p:cNvPicPr>
          <p:nvPr/>
        </p:nvPicPr>
        <p:blipFill>
          <a:blip r:embed="rId4"/>
          <a:stretch>
            <a:fillRect/>
          </a:stretch>
        </p:blipFill>
        <p:spPr>
          <a:xfrm>
            <a:off x="2977426" y="2340242"/>
            <a:ext cx="560382" cy="475406"/>
          </a:xfrm>
          <a:prstGeom prst="rect">
            <a:avLst/>
          </a:prstGeom>
        </p:spPr>
      </p:pic>
      <p:pic>
        <p:nvPicPr>
          <p:cNvPr id="7" name="Bildobjekt 6"/>
          <p:cNvPicPr>
            <a:picLocks noChangeAspect="1"/>
          </p:cNvPicPr>
          <p:nvPr/>
        </p:nvPicPr>
        <p:blipFill>
          <a:blip r:embed="rId4"/>
          <a:stretch>
            <a:fillRect/>
          </a:stretch>
        </p:blipFill>
        <p:spPr>
          <a:xfrm>
            <a:off x="5281873" y="2340242"/>
            <a:ext cx="560382" cy="475406"/>
          </a:xfrm>
          <a:prstGeom prst="rect">
            <a:avLst/>
          </a:prstGeom>
        </p:spPr>
      </p:pic>
      <p:sp>
        <p:nvSpPr>
          <p:cNvPr id="8" name="textruta 7"/>
          <p:cNvSpPr txBox="1"/>
          <p:nvPr/>
        </p:nvSpPr>
        <p:spPr>
          <a:xfrm>
            <a:off x="5432016" y="5847478"/>
            <a:ext cx="1517017" cy="369332"/>
          </a:xfrm>
          <a:prstGeom prst="rect">
            <a:avLst/>
          </a:prstGeom>
          <a:noFill/>
        </p:spPr>
        <p:txBody>
          <a:bodyPr wrap="square" rtlCol="0">
            <a:spAutoFit/>
          </a:bodyPr>
          <a:lstStyle/>
          <a:p>
            <a:r>
              <a:rPr lang="sv-SE" dirty="0" smtClean="0"/>
              <a:t>”5:e hålet”</a:t>
            </a:r>
            <a:endParaRPr lang="sv-SE" dirty="0"/>
          </a:p>
        </p:txBody>
      </p:sp>
      <p:cxnSp>
        <p:nvCxnSpPr>
          <p:cNvPr id="10" name="Rak pil 9"/>
          <p:cNvCxnSpPr/>
          <p:nvPr/>
        </p:nvCxnSpPr>
        <p:spPr>
          <a:xfrm flipH="1" flipV="1">
            <a:off x="4853594" y="4781657"/>
            <a:ext cx="856557" cy="11011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ruta 8"/>
          <p:cNvSpPr txBox="1"/>
          <p:nvPr/>
        </p:nvSpPr>
        <p:spPr>
          <a:xfrm>
            <a:off x="569846" y="504685"/>
            <a:ext cx="7863881" cy="769441"/>
          </a:xfrm>
          <a:prstGeom prst="rect">
            <a:avLst/>
          </a:prstGeom>
          <a:noFill/>
        </p:spPr>
        <p:txBody>
          <a:bodyPr wrap="square" rtlCol="0">
            <a:spAutoFit/>
          </a:bodyPr>
          <a:lstStyle/>
          <a:p>
            <a:pPr algn="ctr"/>
            <a:r>
              <a:rPr lang="sv-SE" sz="4400" dirty="0" smtClean="0"/>
              <a:t>De 5 normala ytorna för skott</a:t>
            </a:r>
            <a:endParaRPr lang="sv-SE" sz="4400" dirty="0"/>
          </a:p>
        </p:txBody>
      </p:sp>
    </p:spTree>
    <p:extLst>
      <p:ext uri="{BB962C8B-B14F-4D97-AF65-F5344CB8AC3E}">
        <p14:creationId xmlns:p14="http://schemas.microsoft.com/office/powerpoint/2010/main" val="4219212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Parader (Blå)</a:t>
            </a:r>
            <a:endParaRPr lang="sv-SE" dirty="0"/>
          </a:p>
        </p:txBody>
      </p:sp>
      <p:pic>
        <p:nvPicPr>
          <p:cNvPr id="4" name="Bildobjekt 3"/>
          <p:cNvPicPr>
            <a:picLocks noChangeAspect="1"/>
          </p:cNvPicPr>
          <p:nvPr/>
        </p:nvPicPr>
        <p:blipFill>
          <a:blip r:embed="rId3"/>
          <a:stretch>
            <a:fillRect/>
          </a:stretch>
        </p:blipFill>
        <p:spPr>
          <a:xfrm>
            <a:off x="1538557" y="1576968"/>
            <a:ext cx="6083841" cy="4267769"/>
          </a:xfrm>
          <a:prstGeom prst="rect">
            <a:avLst/>
          </a:prstGeom>
        </p:spPr>
      </p:pic>
      <p:sp>
        <p:nvSpPr>
          <p:cNvPr id="11" name="Rektangel 10"/>
          <p:cNvSpPr/>
          <p:nvPr/>
        </p:nvSpPr>
        <p:spPr>
          <a:xfrm>
            <a:off x="2539881" y="2078013"/>
            <a:ext cx="4088162" cy="2375121"/>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4"/>
          <p:cNvSpPr/>
          <p:nvPr/>
        </p:nvSpPr>
        <p:spPr>
          <a:xfrm>
            <a:off x="2452897" y="4453134"/>
            <a:ext cx="4244730" cy="608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3270529" y="4557504"/>
            <a:ext cx="2574672" cy="461665"/>
          </a:xfrm>
          <a:prstGeom prst="rect">
            <a:avLst/>
          </a:prstGeom>
          <a:noFill/>
        </p:spPr>
        <p:txBody>
          <a:bodyPr wrap="square" rtlCol="0">
            <a:spAutoFit/>
          </a:bodyPr>
          <a:lstStyle/>
          <a:p>
            <a:pPr algn="ctr"/>
            <a:r>
              <a:rPr lang="sv-SE" sz="2400" b="1" dirty="0" smtClean="0"/>
              <a:t>Benen</a:t>
            </a:r>
            <a:endParaRPr lang="sv-SE" sz="2400" b="1" dirty="0"/>
          </a:p>
        </p:txBody>
      </p:sp>
      <p:sp>
        <p:nvSpPr>
          <p:cNvPr id="7" name="Rektangel 6"/>
          <p:cNvSpPr/>
          <p:nvPr/>
        </p:nvSpPr>
        <p:spPr>
          <a:xfrm>
            <a:off x="3461892" y="2539678"/>
            <a:ext cx="2487690" cy="191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textruta 7"/>
          <p:cNvSpPr txBox="1"/>
          <p:nvPr/>
        </p:nvSpPr>
        <p:spPr>
          <a:xfrm>
            <a:off x="3775026" y="2957159"/>
            <a:ext cx="1861418" cy="954107"/>
          </a:xfrm>
          <a:prstGeom prst="rect">
            <a:avLst/>
          </a:prstGeom>
          <a:noFill/>
        </p:spPr>
        <p:txBody>
          <a:bodyPr wrap="square" rtlCol="0">
            <a:spAutoFit/>
          </a:bodyPr>
          <a:lstStyle/>
          <a:p>
            <a:pPr algn="ctr"/>
            <a:r>
              <a:rPr lang="sv-SE" sz="2800" b="1" dirty="0" smtClean="0"/>
              <a:t>Två</a:t>
            </a:r>
          </a:p>
          <a:p>
            <a:pPr algn="ctr"/>
            <a:r>
              <a:rPr lang="sv-SE" sz="2800" b="1" dirty="0" smtClean="0"/>
              <a:t>händer</a:t>
            </a:r>
            <a:endParaRPr lang="sv-SE" sz="2800" b="1" dirty="0"/>
          </a:p>
        </p:txBody>
      </p:sp>
      <p:sp>
        <p:nvSpPr>
          <p:cNvPr id="9" name="Rektangel 8"/>
          <p:cNvSpPr/>
          <p:nvPr/>
        </p:nvSpPr>
        <p:spPr>
          <a:xfrm>
            <a:off x="3948990" y="2000431"/>
            <a:ext cx="1322129" cy="53924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3357516" y="2078013"/>
            <a:ext cx="2574672" cy="461665"/>
          </a:xfrm>
          <a:prstGeom prst="rect">
            <a:avLst/>
          </a:prstGeom>
          <a:noFill/>
        </p:spPr>
        <p:txBody>
          <a:bodyPr wrap="square" rtlCol="0">
            <a:spAutoFit/>
          </a:bodyPr>
          <a:lstStyle/>
          <a:p>
            <a:pPr algn="ctr"/>
            <a:r>
              <a:rPr lang="sv-SE" sz="2400" b="1" dirty="0" smtClean="0"/>
              <a:t>Hjälmen</a:t>
            </a:r>
            <a:endParaRPr lang="sv-SE" sz="2400" b="1" dirty="0"/>
          </a:p>
        </p:txBody>
      </p:sp>
      <p:sp>
        <p:nvSpPr>
          <p:cNvPr id="12" name="textruta 11"/>
          <p:cNvSpPr txBox="1"/>
          <p:nvPr/>
        </p:nvSpPr>
        <p:spPr>
          <a:xfrm rot="17585555">
            <a:off x="2202347" y="2817065"/>
            <a:ext cx="1491200" cy="461665"/>
          </a:xfrm>
          <a:prstGeom prst="rect">
            <a:avLst/>
          </a:prstGeom>
          <a:noFill/>
        </p:spPr>
        <p:txBody>
          <a:bodyPr wrap="square" rtlCol="0">
            <a:spAutoFit/>
          </a:bodyPr>
          <a:lstStyle/>
          <a:p>
            <a:pPr algn="ctr"/>
            <a:r>
              <a:rPr lang="sv-SE" sz="2400" b="1" dirty="0" smtClean="0">
                <a:solidFill>
                  <a:srgbClr val="FFFFFF"/>
                </a:solidFill>
              </a:rPr>
              <a:t>En hand</a:t>
            </a:r>
            <a:endParaRPr lang="sv-SE" sz="2400" b="1" dirty="0">
              <a:solidFill>
                <a:srgbClr val="FFFFFF"/>
              </a:solidFill>
            </a:endParaRPr>
          </a:p>
        </p:txBody>
      </p:sp>
      <p:sp>
        <p:nvSpPr>
          <p:cNvPr id="13" name="textruta 12"/>
          <p:cNvSpPr txBox="1"/>
          <p:nvPr/>
        </p:nvSpPr>
        <p:spPr>
          <a:xfrm rot="4039064">
            <a:off x="5586986" y="2661774"/>
            <a:ext cx="1491200" cy="461665"/>
          </a:xfrm>
          <a:prstGeom prst="rect">
            <a:avLst/>
          </a:prstGeom>
          <a:noFill/>
        </p:spPr>
        <p:txBody>
          <a:bodyPr wrap="square" rtlCol="0">
            <a:spAutoFit/>
          </a:bodyPr>
          <a:lstStyle/>
          <a:p>
            <a:pPr algn="ctr"/>
            <a:r>
              <a:rPr lang="sv-SE" sz="2400" b="1" dirty="0" smtClean="0">
                <a:solidFill>
                  <a:srgbClr val="FFFFFF"/>
                </a:solidFill>
              </a:rPr>
              <a:t>En hand</a:t>
            </a:r>
            <a:endParaRPr lang="sv-SE" sz="2400" b="1" dirty="0">
              <a:solidFill>
                <a:srgbClr val="FFFFFF"/>
              </a:solidFill>
            </a:endParaRPr>
          </a:p>
        </p:txBody>
      </p:sp>
    </p:spTree>
    <p:extLst>
      <p:ext uri="{BB962C8B-B14F-4D97-AF65-F5344CB8AC3E}">
        <p14:creationId xmlns:p14="http://schemas.microsoft.com/office/powerpoint/2010/main" val="22865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p:bldP spid="7" grpId="0" animBg="1"/>
      <p:bldP spid="8" grpId="0"/>
      <p:bldP spid="9" grpId="0" animBg="1"/>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 Innebandyledarna i TIF</a:t>
            </a:r>
            <a:endParaRPr lang="sv-SE" dirty="0"/>
          </a:p>
        </p:txBody>
      </p:sp>
      <p:sp>
        <p:nvSpPr>
          <p:cNvPr id="4" name="Platshållare för innehåll 2"/>
          <p:cNvSpPr>
            <a:spLocks noGrp="1"/>
          </p:cNvSpPr>
          <p:nvPr>
            <p:ph idx="1"/>
          </p:nvPr>
        </p:nvSpPr>
        <p:spPr>
          <a:xfrm>
            <a:off x="457200" y="1417638"/>
            <a:ext cx="8229600" cy="5440362"/>
          </a:xfrm>
        </p:spPr>
        <p:txBody>
          <a:bodyPr>
            <a:normAutofit fontScale="47500" lnSpcReduction="20000"/>
          </a:bodyPr>
          <a:lstStyle/>
          <a:p>
            <a:pPr marL="0" indent="0" algn="ctr">
              <a:buNone/>
            </a:pPr>
            <a:r>
              <a:rPr lang="sv-SE" sz="3800" i="1" dirty="0" smtClean="0"/>
              <a:t>Målvakten – lagets mest utsatta position</a:t>
            </a:r>
          </a:p>
          <a:p>
            <a:pPr marL="0" indent="0" algn="ctr">
              <a:buNone/>
            </a:pPr>
            <a:endParaRPr lang="sv-SE" i="1" dirty="0"/>
          </a:p>
          <a:p>
            <a:pPr marL="0" indent="0">
              <a:buNone/>
            </a:pPr>
            <a:r>
              <a:rPr lang="sv-SE" dirty="0" smtClean="0"/>
              <a:t>Att vara målvakt oavsett lagidrott är tufft, framförallt mentalt. Därför är det av största vikt att vi gemensamt ger våra målvakter i TIF de bästa förutsättningarna att lyckas utveckla sig som målvakter utifrån deras individuella förutsättningar. </a:t>
            </a:r>
            <a:endParaRPr lang="sv-SE" dirty="0"/>
          </a:p>
          <a:p>
            <a:pPr marL="0" indent="0">
              <a:buNone/>
            </a:pPr>
            <a:endParaRPr lang="sv-SE" dirty="0"/>
          </a:p>
          <a:p>
            <a:pPr marL="0" indent="0">
              <a:buNone/>
            </a:pPr>
            <a:r>
              <a:rPr lang="sv-SE" dirty="0" smtClean="0"/>
              <a:t>Det vilar ett ansvar på oss alla ledare inom TIF att se till att varje träning även ger målvakterna en utmaning. Alla övningar är </a:t>
            </a:r>
            <a:r>
              <a:rPr lang="sv-SE" dirty="0" err="1" smtClean="0"/>
              <a:t>målvaktsövningar</a:t>
            </a:r>
            <a:r>
              <a:rPr lang="sv-SE" dirty="0" smtClean="0"/>
              <a:t> – om rätt utförda. </a:t>
            </a:r>
          </a:p>
          <a:p>
            <a:pPr marL="0" indent="0">
              <a:buNone/>
            </a:pPr>
            <a:endParaRPr lang="sv-SE" dirty="0"/>
          </a:p>
          <a:p>
            <a:pPr marL="0" indent="0">
              <a:buNone/>
            </a:pPr>
            <a:r>
              <a:rPr lang="sv-SE" dirty="0" smtClean="0"/>
              <a:t>En målvakts knän tar mycket stryk – det är också anledningen till att vi inom TIF inte förespråkar en för tidig satsning på utpekade målvakter. Låt </a:t>
            </a:r>
            <a:r>
              <a:rPr lang="sv-SE" dirty="0" err="1" smtClean="0"/>
              <a:t>målvaktsrollen</a:t>
            </a:r>
            <a:r>
              <a:rPr lang="sv-SE" dirty="0" smtClean="0"/>
              <a:t> gärna rotera runt inom laget upp på Blå nivå. Målvakterna måste arbeta mycket med den fysiska träningen  – bygga styrka i och runt knän, bålen, armar och ben.</a:t>
            </a:r>
          </a:p>
          <a:p>
            <a:pPr marL="0" indent="0">
              <a:buNone/>
            </a:pPr>
            <a:endParaRPr lang="sv-SE" dirty="0"/>
          </a:p>
          <a:p>
            <a:pPr marL="0" indent="0">
              <a:buNone/>
            </a:pPr>
            <a:r>
              <a:rPr lang="sv-SE" dirty="0" smtClean="0"/>
              <a:t>Underlaget ni nu kan ta del av – utvecklade jag inför den första målvaktsträningen i höstas. För de (5st) som närvarade då så körde jag igenom delar av grunderna. Jag avser fortsätta köra pass på söndagar även under våren för våra målvakter – men hoppas att ni under ordinarie träningar också tänker lite ur målvaktens perspektiv när ni lägger upp övningarna.</a:t>
            </a:r>
          </a:p>
          <a:p>
            <a:pPr marL="0" indent="0">
              <a:buNone/>
            </a:pPr>
            <a:endParaRPr lang="sv-SE" dirty="0"/>
          </a:p>
          <a:p>
            <a:pPr marL="0" indent="0">
              <a:buNone/>
            </a:pPr>
            <a:r>
              <a:rPr lang="sv-SE" dirty="0" err="1" smtClean="0"/>
              <a:t>Tungelsta</a:t>
            </a:r>
            <a:r>
              <a:rPr lang="sv-SE" dirty="0" smtClean="0"/>
              <a:t> 2016-01-08</a:t>
            </a:r>
          </a:p>
          <a:p>
            <a:pPr marL="0" indent="0">
              <a:buNone/>
            </a:pPr>
            <a:endParaRPr lang="sv-SE" dirty="0"/>
          </a:p>
          <a:p>
            <a:pPr marL="0" indent="0">
              <a:buNone/>
            </a:pPr>
            <a:r>
              <a:rPr lang="sv-SE" dirty="0" smtClean="0"/>
              <a:t>Patrik Lindgren</a:t>
            </a:r>
            <a:endParaRPr lang="sv-SE" dirty="0"/>
          </a:p>
        </p:txBody>
      </p:sp>
    </p:spTree>
    <p:extLst>
      <p:ext uri="{BB962C8B-B14F-4D97-AF65-F5344CB8AC3E}">
        <p14:creationId xmlns:p14="http://schemas.microsoft.com/office/powerpoint/2010/main" val="186791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 sista hand….</a:t>
            </a:r>
            <a:endParaRPr lang="sv-SE" dirty="0"/>
          </a:p>
        </p:txBody>
      </p:sp>
      <p:pic>
        <p:nvPicPr>
          <p:cNvPr id="4" name="Bildobjekt 3" descr="kof_ej_fria_innebandymålvak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859" y="1594736"/>
            <a:ext cx="6347986" cy="4776104"/>
          </a:xfrm>
          <a:prstGeom prst="rect">
            <a:avLst/>
          </a:prstGeom>
        </p:spPr>
      </p:pic>
    </p:spTree>
    <p:extLst>
      <p:ext uri="{BB962C8B-B14F-4D97-AF65-F5344CB8AC3E}">
        <p14:creationId xmlns:p14="http://schemas.microsoft.com/office/powerpoint/2010/main" val="16221930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27561"/>
            <a:ext cx="8229600" cy="1143000"/>
          </a:xfrm>
        </p:spPr>
        <p:txBody>
          <a:bodyPr/>
          <a:lstStyle/>
          <a:p>
            <a:r>
              <a:rPr lang="sv-SE" dirty="0" smtClean="0"/>
              <a:t>Förflyttning och positionsspel</a:t>
            </a:r>
            <a:endParaRPr lang="sv-SE" dirty="0"/>
          </a:p>
        </p:txBody>
      </p:sp>
      <p:grpSp>
        <p:nvGrpSpPr>
          <p:cNvPr id="6" name="Grupp 5"/>
          <p:cNvGrpSpPr/>
          <p:nvPr/>
        </p:nvGrpSpPr>
        <p:grpSpPr>
          <a:xfrm>
            <a:off x="1964021" y="2698799"/>
            <a:ext cx="5356471" cy="773946"/>
            <a:chOff x="1964021" y="3002127"/>
            <a:chExt cx="5356471" cy="773946"/>
          </a:xfrm>
        </p:grpSpPr>
        <p:sp>
          <p:nvSpPr>
            <p:cNvPr id="3" name="Rektangel 2"/>
            <p:cNvSpPr/>
            <p:nvPr/>
          </p:nvSpPr>
          <p:spPr>
            <a:xfrm>
              <a:off x="1964021" y="3002127"/>
              <a:ext cx="5356471" cy="369332"/>
            </a:xfrm>
            <a:prstGeom prst="rect">
              <a:avLst/>
            </a:prstGeom>
          </p:spPr>
          <p:txBody>
            <a:bodyPr wrap="square">
              <a:spAutoFit/>
            </a:bodyPr>
            <a:lstStyle/>
            <a:p>
              <a:r>
                <a:rPr lang="sv-SE" dirty="0" err="1" smtClean="0"/>
                <a:t>https</a:t>
              </a:r>
              <a:r>
                <a:rPr lang="sv-SE" dirty="0" smtClean="0"/>
                <a:t>://</a:t>
              </a:r>
              <a:r>
                <a:rPr lang="sv-SE" dirty="0" err="1" smtClean="0"/>
                <a:t>www.youtube.com</a:t>
              </a:r>
              <a:r>
                <a:rPr lang="sv-SE" dirty="0" smtClean="0"/>
                <a:t>/</a:t>
              </a:r>
              <a:r>
                <a:rPr lang="sv-SE" dirty="0" err="1" smtClean="0"/>
                <a:t>watch?v</a:t>
              </a:r>
              <a:r>
                <a:rPr lang="sv-SE" dirty="0" smtClean="0"/>
                <a:t>=</a:t>
              </a:r>
              <a:r>
                <a:rPr lang="sv-SE" dirty="0" err="1" smtClean="0"/>
                <a:t>XSqkPWcAQUU</a:t>
              </a:r>
              <a:endParaRPr lang="sv-SE" dirty="0"/>
            </a:p>
          </p:txBody>
        </p:sp>
        <p:sp>
          <p:nvSpPr>
            <p:cNvPr id="4" name="textruta 3"/>
            <p:cNvSpPr txBox="1"/>
            <p:nvPr/>
          </p:nvSpPr>
          <p:spPr>
            <a:xfrm>
              <a:off x="2846007" y="3406741"/>
              <a:ext cx="3239702" cy="369332"/>
            </a:xfrm>
            <a:prstGeom prst="rect">
              <a:avLst/>
            </a:prstGeom>
            <a:noFill/>
          </p:spPr>
          <p:txBody>
            <a:bodyPr wrap="square" rtlCol="0">
              <a:spAutoFit/>
            </a:bodyPr>
            <a:lstStyle/>
            <a:p>
              <a:pPr algn="ctr"/>
              <a:r>
                <a:rPr lang="sv-SE" dirty="0" smtClean="0"/>
                <a:t>Oskar Adler / Pixbo</a:t>
              </a:r>
              <a:endParaRPr lang="sv-SE" dirty="0"/>
            </a:p>
          </p:txBody>
        </p:sp>
      </p:grpSp>
      <p:sp>
        <p:nvSpPr>
          <p:cNvPr id="5" name="textruta 4"/>
          <p:cNvSpPr txBox="1"/>
          <p:nvPr/>
        </p:nvSpPr>
        <p:spPr>
          <a:xfrm>
            <a:off x="1128943" y="5063012"/>
            <a:ext cx="6773660" cy="830997"/>
          </a:xfrm>
          <a:prstGeom prst="rect">
            <a:avLst/>
          </a:prstGeom>
          <a:noFill/>
        </p:spPr>
        <p:txBody>
          <a:bodyPr wrap="square" rtlCol="0">
            <a:spAutoFit/>
          </a:bodyPr>
          <a:lstStyle/>
          <a:p>
            <a:pPr algn="ctr"/>
            <a:r>
              <a:rPr lang="sv-SE" sz="2400" dirty="0" smtClean="0"/>
              <a:t>”Förflyttning innebär att byta position på snabbast möjliga sätt i balans”. </a:t>
            </a:r>
            <a:endParaRPr lang="sv-SE" sz="2400" dirty="0"/>
          </a:p>
        </p:txBody>
      </p:sp>
    </p:spTree>
    <p:extLst>
      <p:ext uri="{BB962C8B-B14F-4D97-AF65-F5344CB8AC3E}">
        <p14:creationId xmlns:p14="http://schemas.microsoft.com/office/powerpoint/2010/main" val="129144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96571" y="414866"/>
            <a:ext cx="7381552" cy="5458389"/>
          </a:xfrm>
          <a:prstGeom prst="rect">
            <a:avLst/>
          </a:prstGeom>
        </p:spPr>
      </p:pic>
      <p:sp>
        <p:nvSpPr>
          <p:cNvPr id="3" name="textruta 2"/>
          <p:cNvSpPr txBox="1"/>
          <p:nvPr/>
        </p:nvSpPr>
        <p:spPr>
          <a:xfrm>
            <a:off x="1175285" y="5226925"/>
            <a:ext cx="6653628" cy="646331"/>
          </a:xfrm>
          <a:prstGeom prst="rect">
            <a:avLst/>
          </a:prstGeom>
          <a:noFill/>
        </p:spPr>
        <p:txBody>
          <a:bodyPr wrap="square" rtlCol="0">
            <a:spAutoFit/>
          </a:bodyPr>
          <a:lstStyle/>
          <a:p>
            <a:pPr algn="ctr"/>
            <a:r>
              <a:rPr lang="sv-SE" dirty="0" smtClean="0"/>
              <a:t>Mönstret att nöta förflyttningar efter som förevisas på ett bra och pedagogiskt sätt i filmklippet med Oskar Adler.</a:t>
            </a:r>
            <a:endParaRPr lang="sv-SE" dirty="0"/>
          </a:p>
        </p:txBody>
      </p:sp>
    </p:spTree>
    <p:extLst>
      <p:ext uri="{BB962C8B-B14F-4D97-AF65-F5344CB8AC3E}">
        <p14:creationId xmlns:p14="http://schemas.microsoft.com/office/powerpoint/2010/main" val="220952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
            </a:r>
            <a:r>
              <a:rPr lang="sv-SE" dirty="0" err="1" smtClean="0"/>
              <a:t>Knee</a:t>
            </a:r>
            <a:r>
              <a:rPr lang="sv-SE" dirty="0" smtClean="0"/>
              <a:t> </a:t>
            </a:r>
            <a:r>
              <a:rPr lang="sv-SE" dirty="0" err="1" smtClean="0"/>
              <a:t>to</a:t>
            </a:r>
            <a:r>
              <a:rPr lang="sv-SE" dirty="0" smtClean="0"/>
              <a:t> </a:t>
            </a:r>
            <a:r>
              <a:rPr lang="sv-SE" dirty="0" err="1" smtClean="0"/>
              <a:t>knee</a:t>
            </a:r>
            <a:r>
              <a:rPr lang="sv-SE" dirty="0" smtClean="0"/>
              <a:t>” (Blå)</a:t>
            </a:r>
            <a:endParaRPr lang="sv-SE" dirty="0"/>
          </a:p>
        </p:txBody>
      </p:sp>
      <p:sp>
        <p:nvSpPr>
          <p:cNvPr id="3" name="Platshållare för innehåll 2"/>
          <p:cNvSpPr>
            <a:spLocks noGrp="1"/>
          </p:cNvSpPr>
          <p:nvPr>
            <p:ph idx="1"/>
          </p:nvPr>
        </p:nvSpPr>
        <p:spPr/>
        <p:txBody>
          <a:bodyPr/>
          <a:lstStyle/>
          <a:p>
            <a:r>
              <a:rPr lang="sv-SE" dirty="0" smtClean="0"/>
              <a:t>Lyft lätt på samma knä som det håll MV ska åt – därefter trycker MV iväg kroppen med bortre knät.</a:t>
            </a:r>
          </a:p>
          <a:p>
            <a:r>
              <a:rPr lang="sv-SE" dirty="0" smtClean="0"/>
              <a:t>För långa steg försämrar MV förmåga bibehålla arbetsställning – hellre korta och snabba steg</a:t>
            </a:r>
          </a:p>
          <a:p>
            <a:r>
              <a:rPr lang="sv-SE" dirty="0" smtClean="0"/>
              <a:t>Överkroppens position bibehålls</a:t>
            </a:r>
          </a:p>
          <a:p>
            <a:r>
              <a:rPr lang="sv-SE" dirty="0" smtClean="0"/>
              <a:t>Förflyttning i halvbåge från stolpe till stolpe</a:t>
            </a:r>
            <a:endParaRPr lang="sv-SE" dirty="0"/>
          </a:p>
        </p:txBody>
      </p:sp>
    </p:spTree>
    <p:extLst>
      <p:ext uri="{BB962C8B-B14F-4D97-AF65-F5344CB8AC3E}">
        <p14:creationId xmlns:p14="http://schemas.microsoft.com/office/powerpoint/2010/main" val="13949790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
            </a:r>
            <a:r>
              <a:rPr lang="sv-SE" dirty="0" err="1" smtClean="0"/>
              <a:t>Side</a:t>
            </a:r>
            <a:r>
              <a:rPr lang="sv-SE" dirty="0" smtClean="0"/>
              <a:t> push” (Röd)</a:t>
            </a:r>
            <a:endParaRPr lang="sv-SE" dirty="0"/>
          </a:p>
        </p:txBody>
      </p:sp>
      <p:sp>
        <p:nvSpPr>
          <p:cNvPr id="3" name="Platshållare för innehåll 2"/>
          <p:cNvSpPr>
            <a:spLocks noGrp="1"/>
          </p:cNvSpPr>
          <p:nvPr>
            <p:ph idx="1"/>
          </p:nvPr>
        </p:nvSpPr>
        <p:spPr/>
        <p:txBody>
          <a:bodyPr>
            <a:normAutofit fontScale="85000" lnSpcReduction="20000"/>
          </a:bodyPr>
          <a:lstStyle/>
          <a:p>
            <a:r>
              <a:rPr lang="sv-SE" b="1" dirty="0" err="1" smtClean="0"/>
              <a:t>Side</a:t>
            </a:r>
            <a:r>
              <a:rPr lang="sv-SE" b="1" dirty="0" smtClean="0"/>
              <a:t> push</a:t>
            </a:r>
            <a:r>
              <a:rPr lang="sv-SE" dirty="0" smtClean="0"/>
              <a:t>: Blir normalt längre, drar sig fram med benet dit man ska</a:t>
            </a:r>
          </a:p>
          <a:p>
            <a:endParaRPr lang="sv-SE" dirty="0"/>
          </a:p>
          <a:p>
            <a:r>
              <a:rPr lang="sv-SE" b="1" dirty="0" smtClean="0"/>
              <a:t>Omvänd </a:t>
            </a:r>
            <a:r>
              <a:rPr lang="sv-SE" b="1" dirty="0" err="1" smtClean="0"/>
              <a:t>side</a:t>
            </a:r>
            <a:r>
              <a:rPr lang="sv-SE" b="1" dirty="0" smtClean="0"/>
              <a:t> push</a:t>
            </a:r>
            <a:r>
              <a:rPr lang="sv-SE" dirty="0" smtClean="0"/>
              <a:t>: inte lika lång, skjuter ifrån med motsatt ben</a:t>
            </a:r>
          </a:p>
          <a:p>
            <a:endParaRPr lang="sv-SE" dirty="0"/>
          </a:p>
          <a:p>
            <a:r>
              <a:rPr lang="sv-SE" dirty="0" smtClean="0"/>
              <a:t>Båda förflyttningarna ska kunna göras åt båda hållen.</a:t>
            </a:r>
          </a:p>
          <a:p>
            <a:endParaRPr lang="sv-SE" dirty="0"/>
          </a:p>
          <a:p>
            <a:r>
              <a:rPr lang="sv-SE" dirty="0" smtClean="0"/>
              <a:t>Det viktigaste är: Att snabbt hitta rätt balans och position (mellan boll &amp; mål, Box Control) efter förflyttning.</a:t>
            </a:r>
            <a:endParaRPr lang="sv-SE" dirty="0"/>
          </a:p>
        </p:txBody>
      </p:sp>
    </p:spTree>
    <p:extLst>
      <p:ext uri="{BB962C8B-B14F-4D97-AF65-F5344CB8AC3E}">
        <p14:creationId xmlns:p14="http://schemas.microsoft.com/office/powerpoint/2010/main" val="21017605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1.a stolpen</a:t>
            </a:r>
            <a:endParaRPr lang="sv-SE" dirty="0"/>
          </a:p>
        </p:txBody>
      </p:sp>
      <p:pic>
        <p:nvPicPr>
          <p:cNvPr id="3" name="Bildobjekt 2" descr="images-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55118"/>
            <a:ext cx="4279107" cy="2396300"/>
          </a:xfrm>
          <a:prstGeom prst="rect">
            <a:avLst/>
          </a:prstGeom>
        </p:spPr>
      </p:pic>
      <p:pic>
        <p:nvPicPr>
          <p:cNvPr id="4" name="Bildobjekt 3" descr="hqdefa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293" y="1678807"/>
            <a:ext cx="4476819" cy="3357614"/>
          </a:xfrm>
          <a:prstGeom prst="rect">
            <a:avLst/>
          </a:prstGeom>
        </p:spPr>
      </p:pic>
    </p:spTree>
    <p:extLst>
      <p:ext uri="{BB962C8B-B14F-4D97-AF65-F5344CB8AC3E}">
        <p14:creationId xmlns:p14="http://schemas.microsoft.com/office/powerpoint/2010/main" val="615036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1.a Stolpen - frislag</a:t>
            </a:r>
            <a:endParaRPr lang="sv-SE" dirty="0"/>
          </a:p>
        </p:txBody>
      </p:sp>
      <p:pic>
        <p:nvPicPr>
          <p:cNvPr id="4" name="Bildobjekt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48" y="1417638"/>
            <a:ext cx="4921487" cy="3528614"/>
          </a:xfrm>
          <a:prstGeom prst="rect">
            <a:avLst/>
          </a:prstGeom>
        </p:spPr>
      </p:pic>
      <p:pic>
        <p:nvPicPr>
          <p:cNvPr id="5" name="Bildobjekt 4"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874505"/>
            <a:ext cx="1934648" cy="829135"/>
          </a:xfrm>
          <a:prstGeom prst="rect">
            <a:avLst/>
          </a:prstGeom>
        </p:spPr>
      </p:pic>
      <p:sp>
        <p:nvSpPr>
          <p:cNvPr id="3" name="Rektangel 2"/>
          <p:cNvSpPr/>
          <p:nvPr/>
        </p:nvSpPr>
        <p:spPr>
          <a:xfrm>
            <a:off x="5345650" y="1213301"/>
            <a:ext cx="1630234" cy="42844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5459388" y="3014296"/>
            <a:ext cx="1459628" cy="584776"/>
          </a:xfrm>
          <a:prstGeom prst="rect">
            <a:avLst/>
          </a:prstGeom>
          <a:noFill/>
        </p:spPr>
        <p:txBody>
          <a:bodyPr wrap="square" rtlCol="0">
            <a:spAutoFit/>
          </a:bodyPr>
          <a:lstStyle/>
          <a:p>
            <a:pPr algn="ctr"/>
            <a:r>
              <a:rPr lang="sv-SE" sz="3200" dirty="0" smtClean="0"/>
              <a:t>MUR</a:t>
            </a:r>
            <a:endParaRPr lang="sv-SE" sz="3200" dirty="0"/>
          </a:p>
        </p:txBody>
      </p:sp>
    </p:spTree>
    <p:extLst>
      <p:ext uri="{BB962C8B-B14F-4D97-AF65-F5344CB8AC3E}">
        <p14:creationId xmlns:p14="http://schemas.microsoft.com/office/powerpoint/2010/main" val="4250628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04074"/>
            <a:ext cx="8229600" cy="801473"/>
          </a:xfrm>
        </p:spPr>
        <p:txBody>
          <a:bodyPr/>
          <a:lstStyle/>
          <a:p>
            <a:r>
              <a:rPr lang="sv-SE" dirty="0" smtClean="0"/>
              <a:t>Kritisk punkt</a:t>
            </a:r>
            <a:endParaRPr lang="sv-SE" dirty="0"/>
          </a:p>
        </p:txBody>
      </p:sp>
      <p:sp>
        <p:nvSpPr>
          <p:cNvPr id="3" name="Platshållare för innehåll 2"/>
          <p:cNvSpPr>
            <a:spLocks noGrp="1"/>
          </p:cNvSpPr>
          <p:nvPr>
            <p:ph idx="1"/>
          </p:nvPr>
        </p:nvSpPr>
        <p:spPr>
          <a:xfrm>
            <a:off x="457200" y="1406149"/>
            <a:ext cx="8229600" cy="4525963"/>
          </a:xfrm>
        </p:spPr>
        <p:txBody>
          <a:bodyPr/>
          <a:lstStyle/>
          <a:p>
            <a:r>
              <a:rPr lang="sv-SE" dirty="0" smtClean="0"/>
              <a:t>Under alla förflyttningar är målvakten extra sårbar för skott.</a:t>
            </a:r>
          </a:p>
          <a:p>
            <a:pPr lvl="1"/>
            <a:endParaRPr lang="sv-SE" dirty="0" smtClean="0"/>
          </a:p>
        </p:txBody>
      </p:sp>
      <p:pic>
        <p:nvPicPr>
          <p:cNvPr id="4" name="Bildobjekt 3" descr="9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058" y="2804099"/>
            <a:ext cx="5230956" cy="3570927"/>
          </a:xfrm>
          <a:prstGeom prst="rect">
            <a:avLst/>
          </a:prstGeom>
        </p:spPr>
      </p:pic>
    </p:spTree>
    <p:extLst>
      <p:ext uri="{BB962C8B-B14F-4D97-AF65-F5344CB8AC3E}">
        <p14:creationId xmlns:p14="http://schemas.microsoft.com/office/powerpoint/2010/main" val="19939291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Centralpunkt (Röd)</a:t>
            </a:r>
            <a:endParaRPr lang="sv-SE" dirty="0"/>
          </a:p>
        </p:txBody>
      </p:sp>
      <p:sp>
        <p:nvSpPr>
          <p:cNvPr id="3" name="Platshållare för innehåll 2"/>
          <p:cNvSpPr>
            <a:spLocks noGrp="1"/>
          </p:cNvSpPr>
          <p:nvPr>
            <p:ph idx="1"/>
          </p:nvPr>
        </p:nvSpPr>
        <p:spPr/>
        <p:txBody>
          <a:bodyPr>
            <a:normAutofit fontScale="77500" lnSpcReduction="20000"/>
          </a:bodyPr>
          <a:lstStyle/>
          <a:p>
            <a:r>
              <a:rPr lang="sv-SE" dirty="0" smtClean="0"/>
              <a:t>Positionsspel</a:t>
            </a:r>
          </a:p>
          <a:p>
            <a:endParaRPr lang="sv-SE" dirty="0"/>
          </a:p>
          <a:p>
            <a:r>
              <a:rPr lang="sv-SE" dirty="0" smtClean="0"/>
              <a:t>MV jobbar inifrån och ut samt återgår till centralpunkt efter skott.</a:t>
            </a:r>
          </a:p>
          <a:p>
            <a:endParaRPr lang="sv-SE" dirty="0"/>
          </a:p>
          <a:p>
            <a:r>
              <a:rPr lang="sv-SE" dirty="0" smtClean="0"/>
              <a:t>Centralpunkten för MV är att liknas vid utgångsposition.</a:t>
            </a:r>
          </a:p>
          <a:p>
            <a:endParaRPr lang="sv-SE" dirty="0"/>
          </a:p>
          <a:p>
            <a:r>
              <a:rPr lang="sv-SE" dirty="0" smtClean="0"/>
              <a:t>Spelet avgör dock om MV kan återgå till utgångsposition eller ej.</a:t>
            </a:r>
          </a:p>
          <a:p>
            <a:endParaRPr lang="sv-SE" dirty="0"/>
          </a:p>
          <a:p>
            <a:r>
              <a:rPr lang="sv-SE" dirty="0" smtClean="0"/>
              <a:t>Om MV hamnar för långt ut från mål – blir sidledsförflyttningarna längre vid returer…</a:t>
            </a:r>
            <a:endParaRPr lang="sv-SE" dirty="0"/>
          </a:p>
        </p:txBody>
      </p:sp>
    </p:spTree>
    <p:extLst>
      <p:ext uri="{BB962C8B-B14F-4D97-AF65-F5344CB8AC3E}">
        <p14:creationId xmlns:p14="http://schemas.microsoft.com/office/powerpoint/2010/main" val="24276275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Box </a:t>
            </a:r>
            <a:r>
              <a:rPr lang="sv-SE" dirty="0" err="1" smtClean="0"/>
              <a:t>control</a:t>
            </a:r>
            <a:r>
              <a:rPr lang="sv-SE" dirty="0" smtClean="0"/>
              <a:t> (Blå)</a:t>
            </a:r>
            <a:endParaRPr lang="sv-SE" dirty="0"/>
          </a:p>
        </p:txBody>
      </p:sp>
      <p:sp>
        <p:nvSpPr>
          <p:cNvPr id="3" name="Platshållare för innehåll 2"/>
          <p:cNvSpPr>
            <a:spLocks noGrp="1"/>
          </p:cNvSpPr>
          <p:nvPr>
            <p:ph idx="1"/>
          </p:nvPr>
        </p:nvSpPr>
        <p:spPr/>
        <p:txBody>
          <a:bodyPr>
            <a:normAutofit/>
          </a:bodyPr>
          <a:lstStyle/>
          <a:p>
            <a:r>
              <a:rPr lang="sv-SE" dirty="0" smtClean="0"/>
              <a:t>Att vara medveten om vart luckorna finns i målet sett framifrån och från fickan samt veta hur MV kan påverka målets storlek i förhållande till bollen.</a:t>
            </a:r>
          </a:p>
          <a:p>
            <a:endParaRPr lang="sv-SE" dirty="0"/>
          </a:p>
          <a:p>
            <a:r>
              <a:rPr lang="sv-SE" dirty="0" smtClean="0"/>
              <a:t>Ju bättre box </a:t>
            </a:r>
            <a:r>
              <a:rPr lang="sv-SE" dirty="0" err="1" smtClean="0"/>
              <a:t>control</a:t>
            </a:r>
            <a:r>
              <a:rPr lang="sv-SE" dirty="0" smtClean="0"/>
              <a:t> – desto mindre överarbete eller situationer där MV täcker utanför målet.</a:t>
            </a:r>
          </a:p>
          <a:p>
            <a:endParaRPr lang="sv-SE" dirty="0"/>
          </a:p>
        </p:txBody>
      </p:sp>
    </p:spTree>
    <p:extLst>
      <p:ext uri="{BB962C8B-B14F-4D97-AF65-F5344CB8AC3E}">
        <p14:creationId xmlns:p14="http://schemas.microsoft.com/office/powerpoint/2010/main" val="2147077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Läsanvisning</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sv-SE" dirty="0" smtClean="0"/>
              <a:t>I flera av bilderna har jag skrivit in förklarande text i anteckningsrutan. Om ni väljer att skriva ut underlaget, se till att få med anteckningsrutan.</a:t>
            </a:r>
          </a:p>
          <a:p>
            <a:pPr marL="0" indent="0">
              <a:buNone/>
            </a:pPr>
            <a:endParaRPr lang="sv-SE" dirty="0"/>
          </a:p>
          <a:p>
            <a:pPr marL="0" indent="0">
              <a:buNone/>
            </a:pPr>
            <a:r>
              <a:rPr lang="sv-SE" dirty="0" smtClean="0"/>
              <a:t>(Blå) respektive (Röd) visar för er vilken nivå det gäller. Pusselbitarna anpassade i ”mognadsgrad”.</a:t>
            </a:r>
          </a:p>
          <a:p>
            <a:pPr marL="0" indent="0">
              <a:buNone/>
            </a:pPr>
            <a:endParaRPr lang="sv-SE" dirty="0"/>
          </a:p>
          <a:p>
            <a:pPr marL="0" indent="0">
              <a:buNone/>
            </a:pPr>
            <a:r>
              <a:rPr lang="sv-SE" dirty="0" smtClean="0"/>
              <a:t>Genomgående i underlaget har jag använt mig av de idag vedertagna begreppen. Använd dem ni också – då vet våra målvakter att vi ledare pratar om samma saker – och att vi inte rör ihop det i onödan för dem.</a:t>
            </a:r>
          </a:p>
          <a:p>
            <a:pPr marL="0" indent="0">
              <a:buNone/>
            </a:pPr>
            <a:endParaRPr lang="sv-SE" dirty="0"/>
          </a:p>
          <a:p>
            <a:pPr marL="0" indent="0">
              <a:buNone/>
            </a:pPr>
            <a:r>
              <a:rPr lang="sv-SE" dirty="0" smtClean="0"/>
              <a:t>Notera: Vid utskrift tappar ni några av animeringarna och den sista bilden i animeringen är den som syns.</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89223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 10"/>
          <p:cNvGrpSpPr/>
          <p:nvPr/>
        </p:nvGrpSpPr>
        <p:grpSpPr>
          <a:xfrm>
            <a:off x="1358238" y="441029"/>
            <a:ext cx="3686706" cy="6086199"/>
            <a:chOff x="2751798" y="441029"/>
            <a:chExt cx="3686706" cy="6086199"/>
          </a:xfrm>
        </p:grpSpPr>
        <p:sp>
          <p:nvSpPr>
            <p:cNvPr id="2" name="Rektangel med rundade hörn 1"/>
            <p:cNvSpPr/>
            <p:nvPr/>
          </p:nvSpPr>
          <p:spPr>
            <a:xfrm>
              <a:off x="2751798" y="441029"/>
              <a:ext cx="3686706" cy="608619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4" name="Rak 3"/>
            <p:cNvCxnSpPr>
              <a:stCxn id="2" idx="1"/>
              <a:endCxn id="2" idx="3"/>
            </p:cNvCxnSpPr>
            <p:nvPr/>
          </p:nvCxnSpPr>
          <p:spPr>
            <a:xfrm>
              <a:off x="2751798" y="3484129"/>
              <a:ext cx="3686706"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ak 4"/>
            <p:cNvCxnSpPr/>
            <p:nvPr/>
          </p:nvCxnSpPr>
          <p:spPr>
            <a:xfrm>
              <a:off x="2751798" y="919791"/>
              <a:ext cx="3686706"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Rak 5"/>
            <p:cNvCxnSpPr/>
            <p:nvPr/>
          </p:nvCxnSpPr>
          <p:spPr>
            <a:xfrm>
              <a:off x="2751798" y="6064635"/>
              <a:ext cx="3686706"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3933663" y="5257064"/>
              <a:ext cx="1305341" cy="78992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p:nvSpPr>
          <p:spPr>
            <a:xfrm>
              <a:off x="3933663" y="919791"/>
              <a:ext cx="1305341" cy="78992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a:off x="4215897" y="5786300"/>
              <a:ext cx="723230" cy="26069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ektangel 9"/>
            <p:cNvSpPr/>
            <p:nvPr/>
          </p:nvSpPr>
          <p:spPr>
            <a:xfrm>
              <a:off x="4215897" y="919791"/>
              <a:ext cx="723230" cy="26069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
        <p:nvSpPr>
          <p:cNvPr id="3" name="textruta 2"/>
          <p:cNvSpPr txBox="1"/>
          <p:nvPr/>
        </p:nvSpPr>
        <p:spPr>
          <a:xfrm>
            <a:off x="2451897" y="2381557"/>
            <a:ext cx="1446459" cy="369332"/>
          </a:xfrm>
          <a:prstGeom prst="rect">
            <a:avLst/>
          </a:prstGeom>
          <a:noFill/>
        </p:spPr>
        <p:txBody>
          <a:bodyPr wrap="square" rtlCol="0">
            <a:spAutoFit/>
          </a:bodyPr>
          <a:lstStyle/>
          <a:p>
            <a:pPr algn="ctr"/>
            <a:r>
              <a:rPr lang="sv-SE" dirty="0" smtClean="0"/>
              <a:t>1. </a:t>
            </a:r>
            <a:r>
              <a:rPr lang="sv-SE" dirty="0" err="1" smtClean="0"/>
              <a:t>Ståzon</a:t>
            </a:r>
            <a:endParaRPr lang="sv-SE" dirty="0"/>
          </a:p>
        </p:txBody>
      </p:sp>
      <p:sp>
        <p:nvSpPr>
          <p:cNvPr id="12" name="Blockbåge 11"/>
          <p:cNvSpPr/>
          <p:nvPr/>
        </p:nvSpPr>
        <p:spPr>
          <a:xfrm>
            <a:off x="1358238" y="3316537"/>
            <a:ext cx="3686706" cy="2571688"/>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13" name="textruta 12"/>
          <p:cNvSpPr txBox="1"/>
          <p:nvPr/>
        </p:nvSpPr>
        <p:spPr>
          <a:xfrm>
            <a:off x="2434242" y="4615613"/>
            <a:ext cx="1587617" cy="369332"/>
          </a:xfrm>
          <a:prstGeom prst="rect">
            <a:avLst/>
          </a:prstGeom>
          <a:noFill/>
        </p:spPr>
        <p:txBody>
          <a:bodyPr wrap="square" rtlCol="0">
            <a:spAutoFit/>
          </a:bodyPr>
          <a:lstStyle/>
          <a:p>
            <a:pPr algn="ctr"/>
            <a:r>
              <a:rPr lang="sv-SE" dirty="0"/>
              <a:t>3</a:t>
            </a:r>
            <a:r>
              <a:rPr lang="sv-SE" dirty="0" smtClean="0"/>
              <a:t>. </a:t>
            </a:r>
            <a:r>
              <a:rPr lang="sv-SE" dirty="0" err="1" smtClean="0"/>
              <a:t>Täckzonzon</a:t>
            </a:r>
            <a:endParaRPr lang="sv-SE" dirty="0"/>
          </a:p>
        </p:txBody>
      </p:sp>
      <p:sp>
        <p:nvSpPr>
          <p:cNvPr id="14" name="textruta 13"/>
          <p:cNvSpPr txBox="1"/>
          <p:nvPr/>
        </p:nvSpPr>
        <p:spPr>
          <a:xfrm>
            <a:off x="2540103" y="3427288"/>
            <a:ext cx="1446459" cy="369332"/>
          </a:xfrm>
          <a:prstGeom prst="rect">
            <a:avLst/>
          </a:prstGeom>
          <a:noFill/>
        </p:spPr>
        <p:txBody>
          <a:bodyPr wrap="square" rtlCol="0">
            <a:spAutoFit/>
          </a:bodyPr>
          <a:lstStyle/>
          <a:p>
            <a:pPr algn="ctr"/>
            <a:r>
              <a:rPr lang="sv-SE" dirty="0"/>
              <a:t>2</a:t>
            </a:r>
            <a:r>
              <a:rPr lang="sv-SE" dirty="0" smtClean="0"/>
              <a:t>. </a:t>
            </a:r>
            <a:r>
              <a:rPr lang="sv-SE" dirty="0" err="1" smtClean="0"/>
              <a:t>Paradzon</a:t>
            </a:r>
            <a:endParaRPr lang="sv-SE" dirty="0"/>
          </a:p>
        </p:txBody>
      </p:sp>
      <p:sp>
        <p:nvSpPr>
          <p:cNvPr id="15" name="textruta 14"/>
          <p:cNvSpPr txBox="1"/>
          <p:nvPr/>
        </p:nvSpPr>
        <p:spPr>
          <a:xfrm>
            <a:off x="5468319" y="652721"/>
            <a:ext cx="3210433" cy="5632312"/>
          </a:xfrm>
          <a:prstGeom prst="rect">
            <a:avLst/>
          </a:prstGeom>
          <a:noFill/>
        </p:spPr>
        <p:txBody>
          <a:bodyPr wrap="square" rtlCol="0">
            <a:spAutoFit/>
          </a:bodyPr>
          <a:lstStyle/>
          <a:p>
            <a:r>
              <a:rPr lang="sv-SE" dirty="0" smtClean="0"/>
              <a:t>OBS! Olika Målvakter – olika stora zoner.</a:t>
            </a:r>
          </a:p>
          <a:p>
            <a:endParaRPr lang="sv-SE" dirty="0"/>
          </a:p>
          <a:p>
            <a:pPr marL="342900" indent="-342900">
              <a:buAutoNum type="arabicPeriod"/>
            </a:pPr>
            <a:r>
              <a:rPr lang="sv-SE" dirty="0" smtClean="0"/>
              <a:t>Stå zon</a:t>
            </a:r>
          </a:p>
          <a:p>
            <a:r>
              <a:rPr lang="sv-SE" dirty="0" smtClean="0"/>
              <a:t>Målvakten bör stå upp – lättare agera mot lyrbollar, långbollar. (Libero) – Bättre blick och lättare styra försvarsspelet.</a:t>
            </a:r>
          </a:p>
          <a:p>
            <a:endParaRPr lang="sv-SE" dirty="0"/>
          </a:p>
          <a:p>
            <a:r>
              <a:rPr lang="sv-SE" dirty="0" smtClean="0"/>
              <a:t>Hinner sätta sig i Grundposition.</a:t>
            </a:r>
          </a:p>
          <a:p>
            <a:pPr marL="342900" indent="-342900">
              <a:buAutoNum type="arabicPeriod"/>
            </a:pPr>
            <a:endParaRPr lang="sv-SE" dirty="0"/>
          </a:p>
          <a:p>
            <a:r>
              <a:rPr lang="sv-SE" dirty="0" smtClean="0"/>
              <a:t>2. Parad zon</a:t>
            </a:r>
          </a:p>
          <a:p>
            <a:r>
              <a:rPr lang="sv-SE" dirty="0" smtClean="0"/>
              <a:t>Grundställning, beredd parad och täcka skott.</a:t>
            </a:r>
          </a:p>
          <a:p>
            <a:endParaRPr lang="sv-SE" dirty="0" smtClean="0"/>
          </a:p>
          <a:p>
            <a:pPr marL="342900" indent="-342900">
              <a:buAutoNum type="arabicPeriod"/>
            </a:pPr>
            <a:endParaRPr lang="sv-SE" dirty="0"/>
          </a:p>
          <a:p>
            <a:r>
              <a:rPr lang="sv-SE" dirty="0" smtClean="0"/>
              <a:t>3. Täck zon</a:t>
            </a:r>
          </a:p>
          <a:p>
            <a:r>
              <a:rPr lang="sv-SE" dirty="0" smtClean="0"/>
              <a:t>Oftast väldigt nära mål – där det gäller att göra sig så stor som möjligt.</a:t>
            </a:r>
            <a:endParaRPr lang="sv-SE" dirty="0"/>
          </a:p>
        </p:txBody>
      </p:sp>
    </p:spTree>
    <p:extLst>
      <p:ext uri="{BB962C8B-B14F-4D97-AF65-F5344CB8AC3E}">
        <p14:creationId xmlns:p14="http://schemas.microsoft.com/office/powerpoint/2010/main" val="10689100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 10"/>
          <p:cNvGrpSpPr/>
          <p:nvPr/>
        </p:nvGrpSpPr>
        <p:grpSpPr>
          <a:xfrm>
            <a:off x="2751798" y="441029"/>
            <a:ext cx="3686706" cy="6086199"/>
            <a:chOff x="2751798" y="441029"/>
            <a:chExt cx="3686706" cy="6086199"/>
          </a:xfrm>
        </p:grpSpPr>
        <p:sp>
          <p:nvSpPr>
            <p:cNvPr id="2" name="Rektangel med rundade hörn 1"/>
            <p:cNvSpPr/>
            <p:nvPr/>
          </p:nvSpPr>
          <p:spPr>
            <a:xfrm>
              <a:off x="2751798" y="441029"/>
              <a:ext cx="3686706" cy="608619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4" name="Rak 3"/>
            <p:cNvCxnSpPr>
              <a:stCxn id="2" idx="1"/>
              <a:endCxn id="2" idx="3"/>
            </p:cNvCxnSpPr>
            <p:nvPr/>
          </p:nvCxnSpPr>
          <p:spPr>
            <a:xfrm>
              <a:off x="2751798" y="3484129"/>
              <a:ext cx="3686706"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ak 4"/>
            <p:cNvCxnSpPr/>
            <p:nvPr/>
          </p:nvCxnSpPr>
          <p:spPr>
            <a:xfrm>
              <a:off x="2751798" y="919791"/>
              <a:ext cx="3686706"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Rak 5"/>
            <p:cNvCxnSpPr/>
            <p:nvPr/>
          </p:nvCxnSpPr>
          <p:spPr>
            <a:xfrm>
              <a:off x="2751798" y="6064635"/>
              <a:ext cx="3686706"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3933663" y="5257064"/>
              <a:ext cx="1305341" cy="78992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p:nvSpPr>
          <p:spPr>
            <a:xfrm>
              <a:off x="3933663" y="919791"/>
              <a:ext cx="1305341" cy="78992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a:off x="4215897" y="5786300"/>
              <a:ext cx="723230" cy="26069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ektangel 9"/>
            <p:cNvSpPr/>
            <p:nvPr/>
          </p:nvSpPr>
          <p:spPr>
            <a:xfrm>
              <a:off x="4215897" y="919791"/>
              <a:ext cx="723230" cy="26069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cxnSp>
        <p:nvCxnSpPr>
          <p:cNvPr id="13" name="Rak pil 12"/>
          <p:cNvCxnSpPr/>
          <p:nvPr/>
        </p:nvCxnSpPr>
        <p:spPr>
          <a:xfrm>
            <a:off x="5750555" y="2787303"/>
            <a:ext cx="0" cy="165826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Rak pil 13"/>
          <p:cNvCxnSpPr/>
          <p:nvPr/>
        </p:nvCxnSpPr>
        <p:spPr>
          <a:xfrm>
            <a:off x="5109167" y="2787303"/>
            <a:ext cx="0" cy="1658269"/>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5" name="Rak pil 14"/>
          <p:cNvCxnSpPr/>
          <p:nvPr/>
        </p:nvCxnSpPr>
        <p:spPr>
          <a:xfrm>
            <a:off x="3656351" y="2787303"/>
            <a:ext cx="0" cy="1658269"/>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textruta 15"/>
          <p:cNvSpPr txBox="1"/>
          <p:nvPr/>
        </p:nvSpPr>
        <p:spPr>
          <a:xfrm>
            <a:off x="3280993" y="2399196"/>
            <a:ext cx="758510" cy="369332"/>
          </a:xfrm>
          <a:prstGeom prst="rect">
            <a:avLst/>
          </a:prstGeom>
          <a:noFill/>
        </p:spPr>
        <p:txBody>
          <a:bodyPr wrap="square" rtlCol="0">
            <a:spAutoFit/>
          </a:bodyPr>
          <a:lstStyle/>
          <a:p>
            <a:pPr algn="ctr"/>
            <a:r>
              <a:rPr lang="sv-SE" dirty="0" smtClean="0"/>
              <a:t>c.</a:t>
            </a:r>
            <a:endParaRPr lang="sv-SE" dirty="0"/>
          </a:p>
        </p:txBody>
      </p:sp>
      <p:sp>
        <p:nvSpPr>
          <p:cNvPr id="17" name="textruta 16"/>
          <p:cNvSpPr txBox="1"/>
          <p:nvPr/>
        </p:nvSpPr>
        <p:spPr>
          <a:xfrm>
            <a:off x="4756393" y="2410468"/>
            <a:ext cx="758510" cy="369332"/>
          </a:xfrm>
          <a:prstGeom prst="rect">
            <a:avLst/>
          </a:prstGeom>
          <a:noFill/>
        </p:spPr>
        <p:txBody>
          <a:bodyPr wrap="square" rtlCol="0">
            <a:spAutoFit/>
          </a:bodyPr>
          <a:lstStyle/>
          <a:p>
            <a:pPr algn="ctr"/>
            <a:r>
              <a:rPr lang="sv-SE" dirty="0"/>
              <a:t>b</a:t>
            </a:r>
            <a:r>
              <a:rPr lang="sv-SE" dirty="0" smtClean="0"/>
              <a:t>.</a:t>
            </a:r>
            <a:endParaRPr lang="sv-SE" dirty="0"/>
          </a:p>
        </p:txBody>
      </p:sp>
      <p:sp>
        <p:nvSpPr>
          <p:cNvPr id="18" name="textruta 17"/>
          <p:cNvSpPr txBox="1"/>
          <p:nvPr/>
        </p:nvSpPr>
        <p:spPr>
          <a:xfrm>
            <a:off x="5371309" y="2392827"/>
            <a:ext cx="758510" cy="369332"/>
          </a:xfrm>
          <a:prstGeom prst="rect">
            <a:avLst/>
          </a:prstGeom>
          <a:noFill/>
        </p:spPr>
        <p:txBody>
          <a:bodyPr wrap="square" rtlCol="0">
            <a:spAutoFit/>
          </a:bodyPr>
          <a:lstStyle/>
          <a:p>
            <a:pPr algn="ctr"/>
            <a:r>
              <a:rPr lang="sv-SE" dirty="0" smtClean="0"/>
              <a:t>a.</a:t>
            </a:r>
            <a:endParaRPr lang="sv-SE" dirty="0"/>
          </a:p>
        </p:txBody>
      </p:sp>
      <p:sp>
        <p:nvSpPr>
          <p:cNvPr id="21" name="Ring 20"/>
          <p:cNvSpPr/>
          <p:nvPr/>
        </p:nvSpPr>
        <p:spPr>
          <a:xfrm>
            <a:off x="4350679" y="5597882"/>
            <a:ext cx="423354" cy="376835"/>
          </a:xfrm>
          <a:prstGeom prst="donut">
            <a:avLst/>
          </a:prstGeom>
          <a:solidFill>
            <a:srgbClr val="000000"/>
          </a:soli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22" name="textruta 21"/>
          <p:cNvSpPr txBox="1"/>
          <p:nvPr/>
        </p:nvSpPr>
        <p:spPr>
          <a:xfrm>
            <a:off x="6950057" y="919791"/>
            <a:ext cx="1816894" cy="2031325"/>
          </a:xfrm>
          <a:prstGeom prst="rect">
            <a:avLst/>
          </a:prstGeom>
          <a:noFill/>
        </p:spPr>
        <p:txBody>
          <a:bodyPr wrap="square" rtlCol="0">
            <a:spAutoFit/>
          </a:bodyPr>
          <a:lstStyle/>
          <a:p>
            <a:r>
              <a:rPr lang="sv-SE" dirty="0" smtClean="0"/>
              <a:t>Om a. Skjuter själv eller passar b. </a:t>
            </a:r>
            <a:r>
              <a:rPr lang="sv-SE" dirty="0"/>
              <a:t>e</a:t>
            </a:r>
            <a:r>
              <a:rPr lang="sv-SE" dirty="0" smtClean="0"/>
              <a:t>ller c.</a:t>
            </a:r>
          </a:p>
          <a:p>
            <a:endParaRPr lang="sv-SE" dirty="0"/>
          </a:p>
          <a:p>
            <a:r>
              <a:rPr lang="sv-SE" dirty="0" smtClean="0"/>
              <a:t>Hur långt ut kan ni placera er i de olika fallen?</a:t>
            </a:r>
            <a:endParaRPr lang="sv-SE" dirty="0"/>
          </a:p>
        </p:txBody>
      </p:sp>
    </p:spTree>
    <p:extLst>
      <p:ext uri="{BB962C8B-B14F-4D97-AF65-F5344CB8AC3E}">
        <p14:creationId xmlns:p14="http://schemas.microsoft.com/office/powerpoint/2010/main" val="12679194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Utkast</a:t>
            </a:r>
            <a:endParaRPr lang="sv-SE" dirty="0"/>
          </a:p>
        </p:txBody>
      </p:sp>
      <p:pic>
        <p:nvPicPr>
          <p:cNvPr id="4" name="Bildobjekt 3"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125" y="1713383"/>
            <a:ext cx="6678678" cy="4444357"/>
          </a:xfrm>
          <a:prstGeom prst="rect">
            <a:avLst/>
          </a:prstGeom>
        </p:spPr>
      </p:pic>
    </p:spTree>
    <p:extLst>
      <p:ext uri="{BB962C8B-B14F-4D97-AF65-F5344CB8AC3E}">
        <p14:creationId xmlns:p14="http://schemas.microsoft.com/office/powerpoint/2010/main" val="10849709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Dropputkast (Blå)</a:t>
            </a:r>
            <a:endParaRPr lang="sv-SE" dirty="0"/>
          </a:p>
        </p:txBody>
      </p:sp>
      <p:sp>
        <p:nvSpPr>
          <p:cNvPr id="3" name="Platshållare för innehåll 2"/>
          <p:cNvSpPr>
            <a:spLocks noGrp="1"/>
          </p:cNvSpPr>
          <p:nvPr>
            <p:ph idx="1"/>
          </p:nvPr>
        </p:nvSpPr>
        <p:spPr/>
        <p:txBody>
          <a:bodyPr/>
          <a:lstStyle/>
          <a:p>
            <a:r>
              <a:rPr lang="sv-SE" dirty="0" smtClean="0"/>
              <a:t>Upp till 5 m – till medspelare nära eget mål</a:t>
            </a:r>
          </a:p>
          <a:p>
            <a:endParaRPr lang="sv-SE" dirty="0"/>
          </a:p>
          <a:p>
            <a:r>
              <a:rPr lang="sv-SE" dirty="0" smtClean="0"/>
              <a:t>Efter räddning – ställa sig upp – därefter dropputkast med en rörelse som likna ett bowlingkast.</a:t>
            </a:r>
          </a:p>
          <a:p>
            <a:endParaRPr lang="sv-SE" dirty="0"/>
          </a:p>
          <a:p>
            <a:r>
              <a:rPr lang="sv-SE" dirty="0" smtClean="0"/>
              <a:t>Bollen SKA rulla utan studs och hamna på medspelarens blad.</a:t>
            </a:r>
          </a:p>
        </p:txBody>
      </p:sp>
    </p:spTree>
    <p:extLst>
      <p:ext uri="{BB962C8B-B14F-4D97-AF65-F5344CB8AC3E}">
        <p14:creationId xmlns:p14="http://schemas.microsoft.com/office/powerpoint/2010/main" val="13783915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Passningsutkast (Röd)</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Målvakten SKA kunna kasta bollen till medspelare i fart med samma </a:t>
            </a:r>
            <a:r>
              <a:rPr lang="sv-SE" dirty="0" err="1" smtClean="0"/>
              <a:t>kvalite</a:t>
            </a:r>
            <a:r>
              <a:rPr lang="sv-SE" dirty="0" smtClean="0"/>
              <a:t> som en vanlig passning.</a:t>
            </a:r>
          </a:p>
          <a:p>
            <a:endParaRPr lang="sv-SE" dirty="0"/>
          </a:p>
          <a:p>
            <a:r>
              <a:rPr lang="sv-SE" dirty="0" smtClean="0"/>
              <a:t>Passningen ska gå längs golvet, ofta sker detta utmed sargen ner mot offensiv ficka.</a:t>
            </a:r>
          </a:p>
          <a:p>
            <a:r>
              <a:rPr lang="sv-SE" dirty="0" smtClean="0"/>
              <a:t>Mottagaren ska kunna ta emot bollen på klubban i farten som en vanlig passning.</a:t>
            </a:r>
          </a:p>
          <a:p>
            <a:endParaRPr lang="sv-SE" dirty="0"/>
          </a:p>
          <a:p>
            <a:r>
              <a:rPr lang="sv-SE" dirty="0" smtClean="0"/>
              <a:t>Mycket bra anfallsvapen – särskilt vid snabbt igångsättande.</a:t>
            </a:r>
            <a:endParaRPr lang="sv-SE" dirty="0"/>
          </a:p>
        </p:txBody>
      </p:sp>
    </p:spTree>
    <p:extLst>
      <p:ext uri="{BB962C8B-B14F-4D97-AF65-F5344CB8AC3E}">
        <p14:creationId xmlns:p14="http://schemas.microsoft.com/office/powerpoint/2010/main" val="37119979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Djupt utkast (Röd)</a:t>
            </a:r>
            <a:endParaRPr lang="sv-SE" dirty="0"/>
          </a:p>
        </p:txBody>
      </p:sp>
      <p:sp>
        <p:nvSpPr>
          <p:cNvPr id="3" name="Platshållare för innehåll 2"/>
          <p:cNvSpPr>
            <a:spLocks noGrp="1"/>
          </p:cNvSpPr>
          <p:nvPr>
            <p:ph idx="1"/>
          </p:nvPr>
        </p:nvSpPr>
        <p:spPr/>
        <p:txBody>
          <a:bodyPr/>
          <a:lstStyle/>
          <a:p>
            <a:r>
              <a:rPr lang="sv-SE" dirty="0" smtClean="0"/>
              <a:t>Vid ett djupt utkast kastar MV med full kraft bollen, med en studs innan mittlinjen, djupt ned i motståndarens zon. </a:t>
            </a:r>
          </a:p>
          <a:p>
            <a:endParaRPr lang="sv-SE" dirty="0"/>
          </a:p>
          <a:p>
            <a:r>
              <a:rPr lang="sv-SE" dirty="0" smtClean="0"/>
              <a:t>Viktigt att detta görs snabbt efter räddning, ställer sig MV upp, springer fram till kanten av målområdet sen kast.</a:t>
            </a:r>
            <a:endParaRPr lang="sv-SE" dirty="0"/>
          </a:p>
        </p:txBody>
      </p:sp>
    </p:spTree>
    <p:extLst>
      <p:ext uri="{BB962C8B-B14F-4D97-AF65-F5344CB8AC3E}">
        <p14:creationId xmlns:p14="http://schemas.microsoft.com/office/powerpoint/2010/main" val="12580345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Fysträning</a:t>
            </a:r>
            <a:endParaRPr lang="sv-SE" dirty="0"/>
          </a:p>
        </p:txBody>
      </p:sp>
      <p:pic>
        <p:nvPicPr>
          <p:cNvPr id="4" name="Bildobjekt 3"/>
          <p:cNvPicPr>
            <a:picLocks noChangeAspect="1"/>
          </p:cNvPicPr>
          <p:nvPr/>
        </p:nvPicPr>
        <p:blipFill>
          <a:blip r:embed="rId2"/>
          <a:stretch>
            <a:fillRect/>
          </a:stretch>
        </p:blipFill>
        <p:spPr>
          <a:xfrm>
            <a:off x="301985" y="1048463"/>
            <a:ext cx="2358670" cy="1766726"/>
          </a:xfrm>
          <a:prstGeom prst="rect">
            <a:avLst/>
          </a:prstGeom>
        </p:spPr>
      </p:pic>
      <p:pic>
        <p:nvPicPr>
          <p:cNvPr id="5" name="Bildobjekt 4"/>
          <p:cNvPicPr>
            <a:picLocks noChangeAspect="1"/>
          </p:cNvPicPr>
          <p:nvPr/>
        </p:nvPicPr>
        <p:blipFill>
          <a:blip r:embed="rId3"/>
          <a:stretch>
            <a:fillRect/>
          </a:stretch>
        </p:blipFill>
        <p:spPr>
          <a:xfrm>
            <a:off x="301985" y="4901546"/>
            <a:ext cx="2732050" cy="1529948"/>
          </a:xfrm>
          <a:prstGeom prst="rect">
            <a:avLst/>
          </a:prstGeom>
        </p:spPr>
      </p:pic>
      <p:pic>
        <p:nvPicPr>
          <p:cNvPr id="6" name="Bildobjekt 5"/>
          <p:cNvPicPr>
            <a:picLocks noChangeAspect="1"/>
          </p:cNvPicPr>
          <p:nvPr/>
        </p:nvPicPr>
        <p:blipFill>
          <a:blip r:embed="rId4"/>
          <a:stretch>
            <a:fillRect/>
          </a:stretch>
        </p:blipFill>
        <p:spPr>
          <a:xfrm>
            <a:off x="301985" y="3046230"/>
            <a:ext cx="2732050" cy="1529948"/>
          </a:xfrm>
          <a:prstGeom prst="rect">
            <a:avLst/>
          </a:prstGeom>
        </p:spPr>
      </p:pic>
      <p:sp>
        <p:nvSpPr>
          <p:cNvPr id="7" name="Rektangel 6"/>
          <p:cNvSpPr/>
          <p:nvPr/>
        </p:nvSpPr>
        <p:spPr>
          <a:xfrm>
            <a:off x="3679539" y="1515404"/>
            <a:ext cx="4572000" cy="4832091"/>
          </a:xfrm>
          <a:prstGeom prst="rect">
            <a:avLst/>
          </a:prstGeom>
        </p:spPr>
        <p:txBody>
          <a:bodyPr>
            <a:spAutoFit/>
          </a:bodyPr>
          <a:lstStyle/>
          <a:p>
            <a:endParaRPr lang="sv-SE" sz="2800" baseline="30000" dirty="0"/>
          </a:p>
          <a:p>
            <a:r>
              <a:rPr lang="sv-SE" sz="2800" b="1" baseline="30000" dirty="0" err="1"/>
              <a:t>Fyspass</a:t>
            </a:r>
            <a:endParaRPr lang="sv-SE" sz="2800" b="1" baseline="30000" dirty="0"/>
          </a:p>
          <a:p>
            <a:r>
              <a:rPr lang="sv-SE" sz="2800" baseline="30000" dirty="0" smtClean="0"/>
              <a:t>1. Löpning </a:t>
            </a:r>
            <a:r>
              <a:rPr lang="sv-SE" sz="2800" baseline="30000" dirty="0"/>
              <a:t>parvis 10 varv runt hallen (ca. 1,2 km) , passning med boll, varannan höger/vänster hand </a:t>
            </a:r>
            <a:endParaRPr lang="sv-SE" sz="2800" baseline="30000" dirty="0" smtClean="0"/>
          </a:p>
          <a:p>
            <a:r>
              <a:rPr lang="sv-SE" sz="2800" baseline="30000" dirty="0" smtClean="0"/>
              <a:t>2</a:t>
            </a:r>
            <a:r>
              <a:rPr lang="sv-SE" sz="2800" baseline="30000" dirty="0"/>
              <a:t>. </a:t>
            </a:r>
            <a:r>
              <a:rPr lang="sv-SE" sz="2800" baseline="30000" dirty="0" err="1"/>
              <a:t>Sit-up</a:t>
            </a:r>
            <a:r>
              <a:rPr lang="sv-SE" sz="2800" baseline="30000" dirty="0"/>
              <a:t> 2 x 20 med 2 minuter vila mellan. </a:t>
            </a:r>
          </a:p>
          <a:p>
            <a:r>
              <a:rPr lang="sv-SE" sz="2800" baseline="30000" dirty="0"/>
              <a:t>3. </a:t>
            </a:r>
            <a:r>
              <a:rPr lang="sv-SE" sz="2800" baseline="30000" dirty="0" err="1"/>
              <a:t>Lårcurl</a:t>
            </a:r>
            <a:r>
              <a:rPr lang="sv-SE" sz="2800" baseline="30000" dirty="0"/>
              <a:t> 2 x 20 med 2 minuter vila mellan. Parvis. På mage, långsam rörelse underben, mothåll</a:t>
            </a:r>
          </a:p>
          <a:p>
            <a:r>
              <a:rPr lang="sv-SE" sz="2800" baseline="30000" dirty="0"/>
              <a:t>4. Armhävningar (push-</a:t>
            </a:r>
            <a:r>
              <a:rPr lang="sv-SE" sz="2800" baseline="30000" dirty="0" err="1"/>
              <a:t>up</a:t>
            </a:r>
            <a:r>
              <a:rPr lang="sv-SE" sz="2800" baseline="30000" dirty="0"/>
              <a:t>) 3 x 15 med 2 minuter vila mellan. Axelbrett, rak kropp, rak nacke</a:t>
            </a:r>
          </a:p>
          <a:p>
            <a:r>
              <a:rPr lang="sv-SE" sz="2800" baseline="30000" dirty="0"/>
              <a:t>5. Knäböj med raka armar framåt 2 x 20 med 2 minuters vila mellan. Axelbrett, händer axelhöjd, </a:t>
            </a:r>
            <a:r>
              <a:rPr lang="sv-SE" sz="2800" baseline="30000" dirty="0" smtClean="0"/>
              <a:t>långsamt</a:t>
            </a:r>
          </a:p>
          <a:p>
            <a:r>
              <a:rPr lang="sv-SE" sz="2800" baseline="30000" dirty="0" smtClean="0"/>
              <a:t>6.</a:t>
            </a:r>
            <a:r>
              <a:rPr lang="sv-SE" sz="2800" dirty="0" smtClean="0"/>
              <a:t> </a:t>
            </a:r>
            <a:r>
              <a:rPr lang="sv-SE" sz="2800" baseline="30000" dirty="0"/>
              <a:t>Förflyttningar - banor</a:t>
            </a:r>
          </a:p>
        </p:txBody>
      </p:sp>
    </p:spTree>
    <p:extLst>
      <p:ext uri="{BB962C8B-B14F-4D97-AF65-F5344CB8AC3E}">
        <p14:creationId xmlns:p14="http://schemas.microsoft.com/office/powerpoint/2010/main" val="33109384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373935"/>
            <a:ext cx="8229600" cy="1143000"/>
          </a:xfrm>
        </p:spPr>
        <p:txBody>
          <a:bodyPr/>
          <a:lstStyle/>
          <a:p>
            <a:r>
              <a:rPr lang="sv-SE" b="1" dirty="0" smtClean="0"/>
              <a:t>Lite extra - För påbyggnad</a:t>
            </a:r>
            <a:endParaRPr lang="sv-SE" b="1" dirty="0"/>
          </a:p>
        </p:txBody>
      </p:sp>
    </p:spTree>
    <p:extLst>
      <p:ext uri="{BB962C8B-B14F-4D97-AF65-F5344CB8AC3E}">
        <p14:creationId xmlns:p14="http://schemas.microsoft.com/office/powerpoint/2010/main" val="12659161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84699" y="405567"/>
            <a:ext cx="8254114" cy="6340198"/>
          </a:xfrm>
          <a:prstGeom prst="rect">
            <a:avLst/>
          </a:prstGeom>
        </p:spPr>
        <p:txBody>
          <a:bodyPr wrap="square">
            <a:spAutoFit/>
          </a:bodyPr>
          <a:lstStyle/>
          <a:p>
            <a:r>
              <a:rPr lang="sv-SE" sz="2800" b="1" u="sng" dirty="0" err="1" smtClean="0"/>
              <a:t>Övningar</a:t>
            </a:r>
            <a:r>
              <a:rPr lang="sv-SE" sz="2800" b="1" u="sng" dirty="0" smtClean="0"/>
              <a:t> </a:t>
            </a:r>
            <a:r>
              <a:rPr lang="sv-SE" sz="2800" b="1" u="sng" dirty="0" err="1" smtClean="0"/>
              <a:t>pa</a:t>
            </a:r>
            <a:r>
              <a:rPr lang="sv-SE" sz="2800" b="1" u="sng" dirty="0" smtClean="0"/>
              <a:t>̊ egen hand</a:t>
            </a:r>
          </a:p>
          <a:p>
            <a:r>
              <a:rPr lang="sv-SE" dirty="0" smtClean="0"/>
              <a:t>Det finns </a:t>
            </a:r>
            <a:r>
              <a:rPr lang="sv-SE" dirty="0" err="1" smtClean="0"/>
              <a:t>många</a:t>
            </a:r>
            <a:r>
              <a:rPr lang="sv-SE" dirty="0" smtClean="0"/>
              <a:t> bra </a:t>
            </a:r>
            <a:r>
              <a:rPr lang="sv-SE" dirty="0" err="1" smtClean="0"/>
              <a:t>övningar</a:t>
            </a:r>
            <a:r>
              <a:rPr lang="sv-SE" dirty="0" smtClean="0"/>
              <a:t> du kan </a:t>
            </a:r>
            <a:r>
              <a:rPr lang="sv-SE" dirty="0" err="1" smtClean="0"/>
              <a:t>göra</a:t>
            </a:r>
            <a:r>
              <a:rPr lang="sv-SE" dirty="0" smtClean="0"/>
              <a:t> utan att ha </a:t>
            </a:r>
            <a:r>
              <a:rPr lang="sv-SE" dirty="0" err="1" smtClean="0"/>
              <a:t>målvaktsutrustning</a:t>
            </a:r>
            <a:r>
              <a:rPr lang="sv-SE" dirty="0" smtClean="0"/>
              <a:t> eller </a:t>
            </a:r>
            <a:r>
              <a:rPr lang="sv-SE" dirty="0" err="1" smtClean="0"/>
              <a:t>mål</a:t>
            </a:r>
            <a:r>
              <a:rPr lang="sv-SE" dirty="0" smtClean="0"/>
              <a:t>.</a:t>
            </a:r>
          </a:p>
          <a:p>
            <a:r>
              <a:rPr lang="sv-SE" dirty="0" smtClean="0"/>
              <a:t>• Fysisk träning</a:t>
            </a:r>
          </a:p>
          <a:p>
            <a:r>
              <a:rPr lang="sv-SE" dirty="0" smtClean="0"/>
              <a:t>◦ </a:t>
            </a:r>
            <a:r>
              <a:rPr lang="sv-SE" dirty="0" err="1" smtClean="0"/>
              <a:t>Sit-ups</a:t>
            </a:r>
            <a:endParaRPr lang="sv-SE" dirty="0" smtClean="0"/>
          </a:p>
          <a:p>
            <a:r>
              <a:rPr lang="sv-SE" dirty="0" smtClean="0"/>
              <a:t>◦ Ligga </a:t>
            </a:r>
            <a:r>
              <a:rPr lang="sv-SE" dirty="0" err="1" smtClean="0"/>
              <a:t>pa</a:t>
            </a:r>
            <a:r>
              <a:rPr lang="sv-SE" dirty="0" smtClean="0"/>
              <a:t>̊ mage och lyfta ben och huvud så mycket och </a:t>
            </a:r>
            <a:r>
              <a:rPr lang="sv-SE" dirty="0" err="1" smtClean="0"/>
              <a:t>länge</a:t>
            </a:r>
            <a:r>
              <a:rPr lang="sv-SE" dirty="0" smtClean="0"/>
              <a:t> du kan </a:t>
            </a:r>
          </a:p>
          <a:p>
            <a:r>
              <a:rPr lang="sv-SE" dirty="0" smtClean="0"/>
              <a:t>◦ </a:t>
            </a:r>
            <a:r>
              <a:rPr lang="sv-SE" dirty="0" err="1" smtClean="0"/>
              <a:t>Armhävningar</a:t>
            </a:r>
            <a:endParaRPr lang="sv-SE" dirty="0" smtClean="0"/>
          </a:p>
          <a:p>
            <a:r>
              <a:rPr lang="sv-SE" dirty="0" smtClean="0"/>
              <a:t>◦ Plankan</a:t>
            </a:r>
          </a:p>
          <a:p>
            <a:r>
              <a:rPr lang="sv-SE" dirty="0" smtClean="0"/>
              <a:t>◦ Sitta ”90-grader” mot en </a:t>
            </a:r>
            <a:r>
              <a:rPr lang="sv-SE" dirty="0" err="1" smtClean="0"/>
              <a:t>vägg</a:t>
            </a:r>
            <a:endParaRPr lang="sv-SE" dirty="0" smtClean="0"/>
          </a:p>
          <a:p>
            <a:r>
              <a:rPr lang="sv-SE" dirty="0" smtClean="0"/>
              <a:t>• </a:t>
            </a:r>
            <a:r>
              <a:rPr lang="sv-SE" dirty="0" err="1" smtClean="0"/>
              <a:t>Fånga</a:t>
            </a:r>
            <a:r>
              <a:rPr lang="sv-SE" dirty="0" smtClean="0"/>
              <a:t> och kast boll - Med </a:t>
            </a:r>
            <a:r>
              <a:rPr lang="sv-SE" dirty="0" err="1" smtClean="0"/>
              <a:t>hjälp</a:t>
            </a:r>
            <a:r>
              <a:rPr lang="sv-SE" dirty="0" smtClean="0"/>
              <a:t> av en innebandyboll kan du </a:t>
            </a:r>
            <a:r>
              <a:rPr lang="sv-SE" dirty="0" err="1" smtClean="0"/>
              <a:t>träna</a:t>
            </a:r>
            <a:r>
              <a:rPr lang="sv-SE" dirty="0" smtClean="0"/>
              <a:t> att kasta och </a:t>
            </a:r>
            <a:r>
              <a:rPr lang="sv-SE" dirty="0" err="1" smtClean="0"/>
              <a:t>fånga</a:t>
            </a:r>
            <a:r>
              <a:rPr lang="sv-SE" dirty="0" smtClean="0"/>
              <a:t> bollen samt din </a:t>
            </a:r>
            <a:r>
              <a:rPr lang="sv-SE" dirty="0" err="1" smtClean="0"/>
              <a:t>reaktionsförmåga</a:t>
            </a:r>
            <a:r>
              <a:rPr lang="sv-SE" dirty="0" smtClean="0"/>
              <a:t>.</a:t>
            </a:r>
          </a:p>
          <a:p>
            <a:r>
              <a:rPr lang="sv-SE" dirty="0" smtClean="0"/>
              <a:t>◦ Kasta bollen mot en </a:t>
            </a:r>
            <a:r>
              <a:rPr lang="sv-SE" dirty="0" err="1" smtClean="0"/>
              <a:t>vägg</a:t>
            </a:r>
            <a:r>
              <a:rPr lang="sv-SE" dirty="0" smtClean="0"/>
              <a:t> och </a:t>
            </a:r>
            <a:r>
              <a:rPr lang="sv-SE" dirty="0" err="1" smtClean="0"/>
              <a:t>fånga</a:t>
            </a:r>
            <a:r>
              <a:rPr lang="sv-SE" dirty="0" smtClean="0"/>
              <a:t> bollen</a:t>
            </a:r>
          </a:p>
          <a:p>
            <a:r>
              <a:rPr lang="sv-SE" dirty="0" smtClean="0"/>
              <a:t>◦ Kasta boll ihop med en kompis </a:t>
            </a:r>
            <a:r>
              <a:rPr lang="sv-SE" dirty="0" err="1" smtClean="0"/>
              <a:t>där</a:t>
            </a:r>
            <a:r>
              <a:rPr lang="sv-SE" dirty="0" smtClean="0"/>
              <a:t> ni kan </a:t>
            </a:r>
            <a:r>
              <a:rPr lang="sv-SE" dirty="0" err="1" smtClean="0"/>
              <a:t>står</a:t>
            </a:r>
            <a:r>
              <a:rPr lang="sv-SE" dirty="0" smtClean="0"/>
              <a:t> </a:t>
            </a:r>
            <a:r>
              <a:rPr lang="sv-SE" dirty="0" err="1" smtClean="0"/>
              <a:t>pa</a:t>
            </a:r>
            <a:r>
              <a:rPr lang="sv-SE" dirty="0" smtClean="0"/>
              <a:t>̊ kortare och </a:t>
            </a:r>
            <a:r>
              <a:rPr lang="sv-SE" dirty="0" err="1" smtClean="0"/>
              <a:t>längre</a:t>
            </a:r>
            <a:r>
              <a:rPr lang="sv-SE" dirty="0" smtClean="0"/>
              <a:t> </a:t>
            </a:r>
            <a:r>
              <a:rPr lang="sv-SE" dirty="0" err="1" smtClean="0"/>
              <a:t>avstånd</a:t>
            </a:r>
            <a:endParaRPr lang="sv-SE" dirty="0" smtClean="0"/>
          </a:p>
          <a:p>
            <a:r>
              <a:rPr lang="sv-SE" dirty="0" smtClean="0"/>
              <a:t>◦ Kasta bollen mellan </a:t>
            </a:r>
            <a:r>
              <a:rPr lang="sv-SE" dirty="0" err="1" smtClean="0"/>
              <a:t>händerna</a:t>
            </a:r>
            <a:r>
              <a:rPr lang="sv-SE" dirty="0" smtClean="0"/>
              <a:t> (träna jonglera)</a:t>
            </a:r>
          </a:p>
          <a:p>
            <a:r>
              <a:rPr lang="sv-SE" dirty="0" smtClean="0"/>
              <a:t>◦ Kasta bollen och </a:t>
            </a:r>
            <a:r>
              <a:rPr lang="sv-SE" dirty="0" err="1" smtClean="0"/>
              <a:t>försöka</a:t>
            </a:r>
            <a:r>
              <a:rPr lang="sv-SE" dirty="0" smtClean="0"/>
              <a:t> att </a:t>
            </a:r>
            <a:r>
              <a:rPr lang="sv-SE" dirty="0" err="1" smtClean="0"/>
              <a:t>träffa</a:t>
            </a:r>
            <a:r>
              <a:rPr lang="sv-SE" dirty="0" smtClean="0"/>
              <a:t> </a:t>
            </a:r>
            <a:r>
              <a:rPr lang="sv-SE" dirty="0" err="1" smtClean="0"/>
              <a:t>något</a:t>
            </a:r>
            <a:r>
              <a:rPr lang="sv-SE" dirty="0" smtClean="0"/>
              <a:t> du satt upp som </a:t>
            </a:r>
            <a:r>
              <a:rPr lang="sv-SE" dirty="0" err="1" smtClean="0"/>
              <a:t>mål</a:t>
            </a:r>
            <a:r>
              <a:rPr lang="sv-SE" dirty="0" smtClean="0"/>
              <a:t> (</a:t>
            </a:r>
            <a:r>
              <a:rPr lang="sv-SE" dirty="0" err="1" smtClean="0"/>
              <a:t>träna</a:t>
            </a:r>
            <a:r>
              <a:rPr lang="sv-SE" dirty="0" smtClean="0"/>
              <a:t> </a:t>
            </a:r>
            <a:r>
              <a:rPr lang="sv-SE" dirty="0" err="1" smtClean="0"/>
              <a:t>pa</a:t>
            </a:r>
            <a:r>
              <a:rPr lang="sv-SE" dirty="0" smtClean="0"/>
              <a:t>̊ olika </a:t>
            </a:r>
            <a:r>
              <a:rPr lang="sv-SE" dirty="0" err="1" smtClean="0"/>
              <a:t>avstånd</a:t>
            </a:r>
            <a:r>
              <a:rPr lang="sv-SE" dirty="0" smtClean="0"/>
              <a:t>)</a:t>
            </a:r>
          </a:p>
          <a:p>
            <a:r>
              <a:rPr lang="sv-SE" dirty="0" smtClean="0"/>
              <a:t>◦ </a:t>
            </a:r>
            <a:r>
              <a:rPr lang="sv-SE" dirty="0" err="1" smtClean="0"/>
              <a:t>Träna</a:t>
            </a:r>
            <a:r>
              <a:rPr lang="sv-SE" dirty="0" smtClean="0"/>
              <a:t> </a:t>
            </a:r>
            <a:r>
              <a:rPr lang="sv-SE" dirty="0" err="1" smtClean="0"/>
              <a:t>långa</a:t>
            </a:r>
            <a:r>
              <a:rPr lang="sv-SE" dirty="0" smtClean="0"/>
              <a:t> kast som studsar i marken/golvet</a:t>
            </a:r>
          </a:p>
          <a:p>
            <a:r>
              <a:rPr lang="sv-SE" dirty="0" smtClean="0"/>
              <a:t>◦ </a:t>
            </a:r>
            <a:r>
              <a:rPr lang="sv-SE" dirty="0" err="1" smtClean="0"/>
              <a:t>Träna</a:t>
            </a:r>
            <a:r>
              <a:rPr lang="sv-SE" dirty="0" smtClean="0"/>
              <a:t> </a:t>
            </a:r>
            <a:r>
              <a:rPr lang="sv-SE" dirty="0" err="1" smtClean="0"/>
              <a:t>pa</a:t>
            </a:r>
            <a:r>
              <a:rPr lang="sv-SE" dirty="0" smtClean="0"/>
              <a:t>̊ att rulla ut bollen, att den inte studsar</a:t>
            </a:r>
          </a:p>
          <a:p>
            <a:r>
              <a:rPr lang="sv-SE" dirty="0" smtClean="0"/>
              <a:t>• </a:t>
            </a:r>
            <a:r>
              <a:rPr lang="sv-SE" dirty="0" err="1" smtClean="0"/>
              <a:t>Förflyttning</a:t>
            </a:r>
            <a:r>
              <a:rPr lang="sv-SE" dirty="0" smtClean="0"/>
              <a:t> och </a:t>
            </a:r>
            <a:r>
              <a:rPr lang="sv-SE" dirty="0" err="1" smtClean="0"/>
              <a:t>benteknik</a:t>
            </a:r>
            <a:r>
              <a:rPr lang="sv-SE" dirty="0" smtClean="0"/>
              <a:t>– Om du har </a:t>
            </a:r>
            <a:r>
              <a:rPr lang="sv-SE" dirty="0" err="1" smtClean="0"/>
              <a:t>släta</a:t>
            </a:r>
            <a:r>
              <a:rPr lang="sv-SE" dirty="0" smtClean="0"/>
              <a:t> blanka golv hemma (</a:t>
            </a:r>
            <a:r>
              <a:rPr lang="sv-SE" dirty="0" err="1" smtClean="0"/>
              <a:t>någonstans</a:t>
            </a:r>
            <a:r>
              <a:rPr lang="sv-SE" dirty="0" smtClean="0"/>
              <a:t>) och</a:t>
            </a:r>
          </a:p>
          <a:p>
            <a:r>
              <a:rPr lang="sv-SE" dirty="0" smtClean="0"/>
              <a:t>du har </a:t>
            </a:r>
            <a:r>
              <a:rPr lang="sv-SE" dirty="0" err="1" smtClean="0"/>
              <a:t>långa</a:t>
            </a:r>
            <a:r>
              <a:rPr lang="sv-SE" dirty="0" smtClean="0"/>
              <a:t> </a:t>
            </a:r>
            <a:r>
              <a:rPr lang="sv-SE" dirty="0" err="1" smtClean="0"/>
              <a:t>träningsbyxor</a:t>
            </a:r>
            <a:r>
              <a:rPr lang="sv-SE" dirty="0" smtClean="0"/>
              <a:t> eller egna </a:t>
            </a:r>
            <a:r>
              <a:rPr lang="sv-SE" dirty="0" err="1" smtClean="0"/>
              <a:t>knäskydd</a:t>
            </a:r>
            <a:r>
              <a:rPr lang="sv-SE" dirty="0" smtClean="0"/>
              <a:t> kan du </a:t>
            </a:r>
            <a:r>
              <a:rPr lang="sv-SE" dirty="0" err="1" smtClean="0"/>
              <a:t>träna</a:t>
            </a:r>
            <a:r>
              <a:rPr lang="sv-SE" dirty="0" smtClean="0"/>
              <a:t> </a:t>
            </a:r>
            <a:r>
              <a:rPr lang="sv-SE" dirty="0" err="1" smtClean="0"/>
              <a:t>förflyttning</a:t>
            </a:r>
            <a:endParaRPr lang="sv-SE" dirty="0" smtClean="0"/>
          </a:p>
          <a:p>
            <a:r>
              <a:rPr lang="sv-SE" dirty="0" smtClean="0"/>
              <a:t>◦ </a:t>
            </a:r>
            <a:r>
              <a:rPr lang="sv-SE" dirty="0" err="1" smtClean="0"/>
              <a:t>Knee</a:t>
            </a:r>
            <a:r>
              <a:rPr lang="sv-SE" dirty="0" smtClean="0"/>
              <a:t> </a:t>
            </a:r>
            <a:r>
              <a:rPr lang="sv-SE" dirty="0" err="1" smtClean="0"/>
              <a:t>to</a:t>
            </a:r>
            <a:r>
              <a:rPr lang="sv-SE" dirty="0" smtClean="0"/>
              <a:t> </a:t>
            </a:r>
            <a:r>
              <a:rPr lang="sv-SE" dirty="0" err="1" smtClean="0"/>
              <a:t>Knee</a:t>
            </a:r>
            <a:r>
              <a:rPr lang="sv-SE" dirty="0" smtClean="0"/>
              <a:t> i en halv cirkel - </a:t>
            </a:r>
            <a:r>
              <a:rPr lang="sv-SE" dirty="0" err="1" smtClean="0"/>
              <a:t>Ga</a:t>
            </a:r>
            <a:r>
              <a:rPr lang="sv-SE" dirty="0" smtClean="0"/>
              <a:t>̊ </a:t>
            </a:r>
            <a:r>
              <a:rPr lang="sv-SE" dirty="0" err="1" smtClean="0"/>
              <a:t>från</a:t>
            </a:r>
            <a:r>
              <a:rPr lang="sv-SE" dirty="0" smtClean="0"/>
              <a:t> ena sidan och sedan tillbaka</a:t>
            </a:r>
          </a:p>
          <a:p>
            <a:r>
              <a:rPr lang="sv-SE" dirty="0" smtClean="0"/>
              <a:t>◦ </a:t>
            </a:r>
            <a:r>
              <a:rPr lang="sv-SE" dirty="0" err="1" smtClean="0"/>
              <a:t>Pull</a:t>
            </a:r>
            <a:r>
              <a:rPr lang="sv-SE" dirty="0" smtClean="0"/>
              <a:t> (dra) tekniken, sida till sida och diagonalt fram och bak </a:t>
            </a:r>
            <a:r>
              <a:rPr lang="sv-SE" dirty="0" err="1" smtClean="0"/>
              <a:t>både</a:t>
            </a:r>
            <a:r>
              <a:rPr lang="sv-SE" dirty="0" smtClean="0"/>
              <a:t> till </a:t>
            </a:r>
            <a:r>
              <a:rPr lang="sv-SE" dirty="0" err="1" smtClean="0"/>
              <a:t>höger</a:t>
            </a:r>
            <a:r>
              <a:rPr lang="sv-SE" dirty="0" smtClean="0"/>
              <a:t> och</a:t>
            </a:r>
          </a:p>
          <a:p>
            <a:r>
              <a:rPr lang="sv-SE" dirty="0" err="1" smtClean="0"/>
              <a:t>vänster</a:t>
            </a:r>
            <a:r>
              <a:rPr lang="sv-SE" dirty="0" smtClean="0"/>
              <a:t> – </a:t>
            </a:r>
            <a:r>
              <a:rPr lang="sv-SE" dirty="0" err="1" smtClean="0"/>
              <a:t>Tänk</a:t>
            </a:r>
            <a:r>
              <a:rPr lang="sv-SE" dirty="0" smtClean="0"/>
              <a:t> </a:t>
            </a:r>
            <a:r>
              <a:rPr lang="sv-SE" dirty="0" err="1" smtClean="0"/>
              <a:t>pa</a:t>
            </a:r>
            <a:r>
              <a:rPr lang="sv-SE" dirty="0" smtClean="0"/>
              <a:t>̊ att stå </a:t>
            </a:r>
            <a:r>
              <a:rPr lang="sv-SE" dirty="0" err="1" smtClean="0"/>
              <a:t>pa</a:t>
            </a:r>
            <a:r>
              <a:rPr lang="sv-SE" dirty="0" smtClean="0"/>
              <a:t>̊ </a:t>
            </a:r>
            <a:r>
              <a:rPr lang="sv-SE" dirty="0" err="1" smtClean="0"/>
              <a:t>knäna</a:t>
            </a:r>
            <a:r>
              <a:rPr lang="sv-SE" dirty="0" smtClean="0"/>
              <a:t> </a:t>
            </a:r>
            <a:r>
              <a:rPr lang="sv-SE" dirty="0" err="1" smtClean="0"/>
              <a:t>rätt</a:t>
            </a:r>
            <a:r>
              <a:rPr lang="sv-SE" dirty="0" smtClean="0"/>
              <a:t> efter </a:t>
            </a:r>
            <a:r>
              <a:rPr lang="sv-SE" dirty="0" err="1" smtClean="0"/>
              <a:t>förflyttningen</a:t>
            </a:r>
            <a:r>
              <a:rPr lang="sv-SE" dirty="0" smtClean="0"/>
              <a:t>.</a:t>
            </a:r>
          </a:p>
          <a:p>
            <a:r>
              <a:rPr lang="sv-SE" dirty="0" smtClean="0"/>
              <a:t>◦ </a:t>
            </a:r>
            <a:r>
              <a:rPr lang="sv-SE" dirty="0" err="1" smtClean="0"/>
              <a:t>Träna</a:t>
            </a:r>
            <a:r>
              <a:rPr lang="sv-SE" dirty="0" smtClean="0"/>
              <a:t> positionerna, du</a:t>
            </a:r>
            <a:r>
              <a:rPr lang="sv-SE" dirty="0"/>
              <a:t> </a:t>
            </a:r>
            <a:r>
              <a:rPr lang="sv-SE" dirty="0" smtClean="0"/>
              <a:t>kan ha ett </a:t>
            </a:r>
            <a:r>
              <a:rPr lang="sv-SE" dirty="0" err="1" smtClean="0"/>
              <a:t>låtsas</a:t>
            </a:r>
            <a:r>
              <a:rPr lang="sv-SE" dirty="0" smtClean="0"/>
              <a:t> </a:t>
            </a:r>
            <a:r>
              <a:rPr lang="sv-SE" dirty="0" err="1" smtClean="0"/>
              <a:t>mål</a:t>
            </a:r>
            <a:r>
              <a:rPr lang="sv-SE" dirty="0"/>
              <a:t> </a:t>
            </a:r>
            <a:r>
              <a:rPr lang="sv-SE" dirty="0" smtClean="0"/>
              <a:t>och göra förflyttningar.</a:t>
            </a:r>
            <a:endParaRPr lang="sv-SE" dirty="0"/>
          </a:p>
        </p:txBody>
      </p:sp>
    </p:spTree>
    <p:extLst>
      <p:ext uri="{BB962C8B-B14F-4D97-AF65-F5344CB8AC3E}">
        <p14:creationId xmlns:p14="http://schemas.microsoft.com/office/powerpoint/2010/main" val="228595706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6846" y="820050"/>
            <a:ext cx="7804644" cy="5632310"/>
          </a:xfrm>
          <a:prstGeom prst="rect">
            <a:avLst/>
          </a:prstGeom>
        </p:spPr>
        <p:txBody>
          <a:bodyPr wrap="square">
            <a:spAutoFit/>
          </a:bodyPr>
          <a:lstStyle/>
          <a:p>
            <a:r>
              <a:rPr lang="sv-SE" sz="3600" b="1" u="sng" baseline="30000" dirty="0" smtClean="0"/>
              <a:t>Möta </a:t>
            </a:r>
            <a:r>
              <a:rPr lang="sv-SE" sz="3600" b="1" u="sng" baseline="30000" dirty="0"/>
              <a:t>skottet</a:t>
            </a:r>
          </a:p>
          <a:p>
            <a:endParaRPr lang="sv-SE" sz="3600" baseline="30000" dirty="0" smtClean="0"/>
          </a:p>
          <a:p>
            <a:r>
              <a:rPr lang="sv-SE" sz="3600" baseline="30000" dirty="0" smtClean="0"/>
              <a:t>Det </a:t>
            </a:r>
            <a:r>
              <a:rPr lang="sv-SE" sz="3600" baseline="30000" dirty="0"/>
              <a:t>allra bästa är att målvakten hinner blockera skottet med kroppen och ta bollen med ett säkert grepp, då har allt fungerat perfekt. Vid skott utifrån hinner du som regel reagera och flytta händerna i rätt position för att rädda. Det är viktigt att du är aggressiv mot bollen, du bör vara på väg framåt och utåt med kroppen och händerna vid skotten. Detta ger dig två viktiga fördelar:</a:t>
            </a:r>
          </a:p>
          <a:p>
            <a:r>
              <a:rPr lang="sv-SE" sz="3600" baseline="30000" dirty="0"/>
              <a:t> Skott utifrån kommer ofta med skruv som kan få bollen att vika av åt sidan eller dyka neråt, ibland kan båda sakerna ske samtidigt. Skruvarna blir värre när bollen tappar fart – d.v.s. ju närmare målet desto mer skruv kan bollen få.</a:t>
            </a:r>
          </a:p>
          <a:p>
            <a:r>
              <a:rPr lang="sv-SE" sz="3600" baseline="30000" dirty="0"/>
              <a:t> När du möter bollen täcker du en större yta av målet och risken för obehagliga skruvar minskar.</a:t>
            </a:r>
            <a:endParaRPr lang="sv-SE" sz="3600" dirty="0"/>
          </a:p>
        </p:txBody>
      </p:sp>
    </p:spTree>
    <p:extLst>
      <p:ext uri="{BB962C8B-B14F-4D97-AF65-F5344CB8AC3E}">
        <p14:creationId xmlns:p14="http://schemas.microsoft.com/office/powerpoint/2010/main" val="3569507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5824498" y="0"/>
            <a:ext cx="3158946" cy="6858000"/>
          </a:xfrm>
          <a:prstGeom prst="rect">
            <a:avLst/>
          </a:prstGeom>
        </p:spPr>
      </p:pic>
      <p:sp>
        <p:nvSpPr>
          <p:cNvPr id="3" name="textruta 2"/>
          <p:cNvSpPr txBox="1"/>
          <p:nvPr/>
        </p:nvSpPr>
        <p:spPr>
          <a:xfrm>
            <a:off x="4836686" y="697390"/>
            <a:ext cx="1090280" cy="369332"/>
          </a:xfrm>
          <a:prstGeom prst="rect">
            <a:avLst/>
          </a:prstGeom>
          <a:noFill/>
        </p:spPr>
        <p:txBody>
          <a:bodyPr wrap="square" rtlCol="0">
            <a:spAutoFit/>
          </a:bodyPr>
          <a:lstStyle/>
          <a:p>
            <a:r>
              <a:rPr lang="sv-SE" b="1" dirty="0" smtClean="0"/>
              <a:t>Stående</a:t>
            </a:r>
            <a:endParaRPr lang="sv-SE" b="1" dirty="0"/>
          </a:p>
        </p:txBody>
      </p:sp>
      <p:sp>
        <p:nvSpPr>
          <p:cNvPr id="4" name="textruta 3"/>
          <p:cNvSpPr txBox="1"/>
          <p:nvPr/>
        </p:nvSpPr>
        <p:spPr>
          <a:xfrm>
            <a:off x="4840058" y="5683467"/>
            <a:ext cx="1090280" cy="369332"/>
          </a:xfrm>
          <a:prstGeom prst="rect">
            <a:avLst/>
          </a:prstGeom>
          <a:noFill/>
        </p:spPr>
        <p:txBody>
          <a:bodyPr wrap="square" rtlCol="0">
            <a:spAutoFit/>
          </a:bodyPr>
          <a:lstStyle/>
          <a:p>
            <a:r>
              <a:rPr lang="sv-SE" b="1" dirty="0" smtClean="0"/>
              <a:t>Finländsk</a:t>
            </a:r>
            <a:endParaRPr lang="sv-SE" b="1" dirty="0"/>
          </a:p>
        </p:txBody>
      </p:sp>
      <p:sp>
        <p:nvSpPr>
          <p:cNvPr id="5" name="textruta 4"/>
          <p:cNvSpPr txBox="1"/>
          <p:nvPr/>
        </p:nvSpPr>
        <p:spPr>
          <a:xfrm>
            <a:off x="4840058" y="3941868"/>
            <a:ext cx="1090280" cy="369332"/>
          </a:xfrm>
          <a:prstGeom prst="rect">
            <a:avLst/>
          </a:prstGeom>
          <a:noFill/>
        </p:spPr>
        <p:txBody>
          <a:bodyPr wrap="square" rtlCol="0">
            <a:spAutoFit/>
          </a:bodyPr>
          <a:lstStyle/>
          <a:p>
            <a:r>
              <a:rPr lang="sv-SE" b="1" dirty="0" smtClean="0"/>
              <a:t>Djup stil</a:t>
            </a:r>
            <a:endParaRPr lang="sv-SE" b="1" dirty="0"/>
          </a:p>
        </p:txBody>
      </p:sp>
      <p:sp>
        <p:nvSpPr>
          <p:cNvPr id="6" name="textruta 5"/>
          <p:cNvSpPr txBox="1"/>
          <p:nvPr/>
        </p:nvSpPr>
        <p:spPr>
          <a:xfrm>
            <a:off x="4835246" y="2230691"/>
            <a:ext cx="1090280" cy="369332"/>
          </a:xfrm>
          <a:prstGeom prst="rect">
            <a:avLst/>
          </a:prstGeom>
          <a:noFill/>
        </p:spPr>
        <p:txBody>
          <a:bodyPr wrap="square" rtlCol="0">
            <a:spAutoFit/>
          </a:bodyPr>
          <a:lstStyle/>
          <a:p>
            <a:r>
              <a:rPr lang="sv-SE" b="1" dirty="0" smtClean="0"/>
              <a:t>Klassisk</a:t>
            </a:r>
            <a:endParaRPr lang="sv-SE" b="1" dirty="0"/>
          </a:p>
        </p:txBody>
      </p:sp>
      <p:sp>
        <p:nvSpPr>
          <p:cNvPr id="7" name="textruta 6"/>
          <p:cNvSpPr txBox="1"/>
          <p:nvPr/>
        </p:nvSpPr>
        <p:spPr>
          <a:xfrm>
            <a:off x="423354" y="194055"/>
            <a:ext cx="3263352" cy="769441"/>
          </a:xfrm>
          <a:prstGeom prst="rect">
            <a:avLst/>
          </a:prstGeom>
          <a:noFill/>
        </p:spPr>
        <p:txBody>
          <a:bodyPr wrap="square" rtlCol="0">
            <a:spAutoFit/>
          </a:bodyPr>
          <a:lstStyle/>
          <a:p>
            <a:pPr algn="ctr"/>
            <a:r>
              <a:rPr lang="sv-SE" sz="4400" dirty="0" smtClean="0"/>
              <a:t>Stilar</a:t>
            </a:r>
            <a:endParaRPr lang="sv-SE" sz="4400" dirty="0"/>
          </a:p>
        </p:txBody>
      </p:sp>
      <p:sp>
        <p:nvSpPr>
          <p:cNvPr id="8" name="textruta 7"/>
          <p:cNvSpPr txBox="1"/>
          <p:nvPr/>
        </p:nvSpPr>
        <p:spPr>
          <a:xfrm>
            <a:off x="423354" y="1252522"/>
            <a:ext cx="4004221" cy="1754327"/>
          </a:xfrm>
          <a:prstGeom prst="rect">
            <a:avLst/>
          </a:prstGeom>
          <a:noFill/>
        </p:spPr>
        <p:txBody>
          <a:bodyPr wrap="square" rtlCol="0">
            <a:spAutoFit/>
          </a:bodyPr>
          <a:lstStyle/>
          <a:p>
            <a:r>
              <a:rPr lang="sv-SE" dirty="0" smtClean="0"/>
              <a:t>Syftet med målvaktsträningen är att vi ska ge våra målvakter träning och skolning i grundläggande teknik.</a:t>
            </a:r>
          </a:p>
          <a:p>
            <a:endParaRPr lang="sv-SE" dirty="0"/>
          </a:p>
          <a:p>
            <a:r>
              <a:rPr lang="sv-SE" dirty="0" smtClean="0"/>
              <a:t>Målet är att de sedan ska kunna utveckla sin egen stil – som passar just dem.</a:t>
            </a:r>
            <a:endParaRPr lang="sv-SE" dirty="0"/>
          </a:p>
        </p:txBody>
      </p:sp>
      <p:sp>
        <p:nvSpPr>
          <p:cNvPr id="9" name="textruta 8"/>
          <p:cNvSpPr txBox="1"/>
          <p:nvPr/>
        </p:nvSpPr>
        <p:spPr>
          <a:xfrm rot="20519776">
            <a:off x="449998" y="4129139"/>
            <a:ext cx="3896726" cy="923330"/>
          </a:xfrm>
          <a:prstGeom prst="rect">
            <a:avLst/>
          </a:prstGeom>
          <a:noFill/>
        </p:spPr>
        <p:txBody>
          <a:bodyPr wrap="square" rtlCol="0">
            <a:spAutoFit/>
          </a:bodyPr>
          <a:lstStyle/>
          <a:p>
            <a:pPr algn="ctr"/>
            <a:r>
              <a:rPr lang="sv-SE" i="1" dirty="0" smtClean="0"/>
              <a:t>Låt era målvakter experimentera på träning och se vilken stil som passar dem. Kanske hittar de en egen stil!</a:t>
            </a:r>
            <a:endParaRPr lang="sv-SE" i="1" dirty="0"/>
          </a:p>
        </p:txBody>
      </p:sp>
    </p:spTree>
    <p:extLst>
      <p:ext uri="{BB962C8B-B14F-4D97-AF65-F5344CB8AC3E}">
        <p14:creationId xmlns:p14="http://schemas.microsoft.com/office/powerpoint/2010/main" val="2340374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moment att träna på</a:t>
            </a:r>
            <a:endParaRPr lang="sv-SE" dirty="0"/>
          </a:p>
        </p:txBody>
      </p:sp>
      <p:sp>
        <p:nvSpPr>
          <p:cNvPr id="3" name="Platshållare för innehåll 2"/>
          <p:cNvSpPr>
            <a:spLocks noGrp="1"/>
          </p:cNvSpPr>
          <p:nvPr>
            <p:ph idx="1"/>
          </p:nvPr>
        </p:nvSpPr>
        <p:spPr/>
        <p:txBody>
          <a:bodyPr>
            <a:normAutofit fontScale="62500" lnSpcReduction="20000"/>
          </a:bodyPr>
          <a:lstStyle/>
          <a:p>
            <a:r>
              <a:rPr lang="sv-SE" dirty="0" smtClean="0"/>
              <a:t>Grunder</a:t>
            </a:r>
          </a:p>
          <a:p>
            <a:pPr lvl="1"/>
            <a:r>
              <a:rPr lang="sv-SE" dirty="0" smtClean="0"/>
              <a:t>Placering, förflyttning</a:t>
            </a:r>
          </a:p>
          <a:p>
            <a:pPr lvl="1"/>
            <a:r>
              <a:rPr lang="sv-SE" dirty="0" smtClean="0"/>
              <a:t>Hand och </a:t>
            </a:r>
            <a:r>
              <a:rPr lang="sv-SE" dirty="0" err="1" smtClean="0"/>
              <a:t>benplacering</a:t>
            </a:r>
            <a:endParaRPr lang="sv-SE" dirty="0" smtClean="0"/>
          </a:p>
          <a:p>
            <a:pPr lvl="1"/>
            <a:r>
              <a:rPr lang="sv-SE" dirty="0" smtClean="0"/>
              <a:t>Kondition och mental träning</a:t>
            </a:r>
          </a:p>
          <a:p>
            <a:pPr lvl="1"/>
            <a:r>
              <a:rPr lang="sv-SE" dirty="0" smtClean="0"/>
              <a:t>Förståelse för målvakten så att varje övning blir en målvaktsövning</a:t>
            </a:r>
          </a:p>
          <a:p>
            <a:r>
              <a:rPr lang="sv-SE" dirty="0" smtClean="0"/>
              <a:t>Specifika</a:t>
            </a:r>
          </a:p>
          <a:p>
            <a:pPr lvl="1"/>
            <a:r>
              <a:rPr lang="sv-SE" dirty="0" smtClean="0"/>
              <a:t>Frilägen</a:t>
            </a:r>
          </a:p>
          <a:p>
            <a:pPr lvl="1"/>
            <a:r>
              <a:rPr lang="sv-SE" dirty="0" smtClean="0"/>
              <a:t>Inspel från kanterna</a:t>
            </a:r>
          </a:p>
          <a:p>
            <a:pPr lvl="1"/>
            <a:r>
              <a:rPr lang="sv-SE" dirty="0" smtClean="0"/>
              <a:t>Skymda lägen, styrningar</a:t>
            </a:r>
          </a:p>
          <a:p>
            <a:pPr lvl="1"/>
            <a:r>
              <a:rPr lang="sv-SE" dirty="0" smtClean="0"/>
              <a:t>Spel runt målet, inbrytningar</a:t>
            </a:r>
          </a:p>
          <a:p>
            <a:pPr lvl="1"/>
            <a:r>
              <a:rPr lang="sv-SE" dirty="0" smtClean="0"/>
              <a:t>Kontringar</a:t>
            </a:r>
          </a:p>
          <a:p>
            <a:pPr lvl="1"/>
            <a:r>
              <a:rPr lang="sv-SE" dirty="0" smtClean="0"/>
              <a:t>Utkast, offensivt spel</a:t>
            </a:r>
          </a:p>
          <a:p>
            <a:pPr lvl="1"/>
            <a:r>
              <a:rPr lang="sv-SE" dirty="0" smtClean="0"/>
              <a:t>Närspel, returer (SPELA KLART) </a:t>
            </a:r>
          </a:p>
          <a:p>
            <a:r>
              <a:rPr lang="sv-SE" dirty="0" smtClean="0"/>
              <a:t>Kommunikation</a:t>
            </a:r>
          </a:p>
          <a:p>
            <a:pPr lvl="1"/>
            <a:r>
              <a:rPr lang="sv-SE" dirty="0" smtClean="0"/>
              <a:t>Boxplay</a:t>
            </a:r>
          </a:p>
          <a:p>
            <a:pPr lvl="1"/>
            <a:r>
              <a:rPr lang="sv-SE" dirty="0" smtClean="0"/>
              <a:t>Kontringar och styra försvaret</a:t>
            </a:r>
            <a:endParaRPr lang="sv-SE" dirty="0"/>
          </a:p>
        </p:txBody>
      </p:sp>
    </p:spTree>
    <p:extLst>
      <p:ext uri="{BB962C8B-B14F-4D97-AF65-F5344CB8AC3E}">
        <p14:creationId xmlns:p14="http://schemas.microsoft.com/office/powerpoint/2010/main" val="2248474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Mentalt</a:t>
            </a:r>
            <a:endParaRPr lang="sv-SE" dirty="0"/>
          </a:p>
        </p:txBody>
      </p:sp>
      <p:sp>
        <p:nvSpPr>
          <p:cNvPr id="3" name="Platshållare för innehåll 2"/>
          <p:cNvSpPr>
            <a:spLocks noGrp="1"/>
          </p:cNvSpPr>
          <p:nvPr>
            <p:ph idx="1"/>
          </p:nvPr>
        </p:nvSpPr>
        <p:spPr>
          <a:xfrm>
            <a:off x="457200" y="1600200"/>
            <a:ext cx="8229600" cy="4933748"/>
          </a:xfrm>
        </p:spPr>
        <p:txBody>
          <a:bodyPr>
            <a:normAutofit fontScale="70000" lnSpcReduction="20000"/>
          </a:bodyPr>
          <a:lstStyle/>
          <a:p>
            <a:pPr marL="0" indent="0">
              <a:buNone/>
            </a:pPr>
            <a:r>
              <a:rPr lang="sv-SE" i="1" dirty="0" smtClean="0"/>
              <a:t>”I varje målvaktsmask bor det en människa – varje målvakt är speciell och har sina förutsättningar fysiskt och mentalt”.</a:t>
            </a:r>
          </a:p>
          <a:p>
            <a:pPr marL="0" indent="0">
              <a:buNone/>
            </a:pPr>
            <a:endParaRPr lang="sv-SE" dirty="0"/>
          </a:p>
          <a:p>
            <a:pPr marL="0" indent="0">
              <a:buNone/>
            </a:pPr>
            <a:r>
              <a:rPr lang="sv-SE" i="1" dirty="0" smtClean="0"/>
              <a:t>”Målvakten har lagets mest utsatta position”.</a:t>
            </a:r>
          </a:p>
          <a:p>
            <a:pPr marL="0" indent="0">
              <a:buNone/>
            </a:pPr>
            <a:endParaRPr lang="sv-SE" i="1" dirty="0"/>
          </a:p>
          <a:p>
            <a:pPr marL="0" indent="0">
              <a:buNone/>
            </a:pPr>
            <a:r>
              <a:rPr lang="sv-SE" dirty="0" smtClean="0"/>
              <a:t>Feedback, stöttning och trygghet är särskilt viktigt för målvakten och i relationen mellan er som tränare och era målvakter. Uppgiften är att försöka stärka målvaktens starka sidor och jobba på att förbättra svagheterna. </a:t>
            </a:r>
          </a:p>
          <a:p>
            <a:pPr marL="0" indent="0">
              <a:buNone/>
            </a:pPr>
            <a:endParaRPr lang="sv-SE" dirty="0"/>
          </a:p>
          <a:p>
            <a:pPr marL="0" indent="0">
              <a:buNone/>
            </a:pPr>
            <a:r>
              <a:rPr lang="sv-SE" dirty="0" smtClean="0"/>
              <a:t>Tänk på att även små justeringar tar tid att nöta in för en målvakt – öva öva öva.</a:t>
            </a:r>
          </a:p>
          <a:p>
            <a:pPr marL="0" indent="0">
              <a:buNone/>
            </a:pPr>
            <a:endParaRPr lang="sv-SE" dirty="0"/>
          </a:p>
          <a:p>
            <a:pPr marL="0" indent="0">
              <a:buNone/>
            </a:pPr>
            <a:r>
              <a:rPr lang="sv-SE" dirty="0" smtClean="0"/>
              <a:t>En bra dialog mellan er ledare och era målvakter skapar ett förtroende och en ömsesidig förståelse.</a:t>
            </a:r>
            <a:endParaRPr lang="sv-SE" dirty="0"/>
          </a:p>
        </p:txBody>
      </p:sp>
    </p:spTree>
    <p:extLst>
      <p:ext uri="{BB962C8B-B14F-4D97-AF65-F5344CB8AC3E}">
        <p14:creationId xmlns:p14="http://schemas.microsoft.com/office/powerpoint/2010/main" val="3113043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Mental tankeställare</a:t>
            </a:r>
            <a:endParaRPr lang="sv-SE" dirty="0"/>
          </a:p>
        </p:txBody>
      </p:sp>
      <p:sp>
        <p:nvSpPr>
          <p:cNvPr id="3" name="Platshållare för innehåll 2"/>
          <p:cNvSpPr>
            <a:spLocks noGrp="1"/>
          </p:cNvSpPr>
          <p:nvPr>
            <p:ph idx="1"/>
          </p:nvPr>
        </p:nvSpPr>
        <p:spPr/>
        <p:txBody>
          <a:bodyPr>
            <a:normAutofit fontScale="92500" lnSpcReduction="20000"/>
          </a:bodyPr>
          <a:lstStyle/>
          <a:p>
            <a:pPr marL="0" indent="0">
              <a:buNone/>
            </a:pPr>
            <a:r>
              <a:rPr lang="sv-SE" i="1" dirty="0" smtClean="0"/>
              <a:t>”Jag har missat mer än 9000 skott i min karriär, jag har förlorat nästan 300 matcher, 26 gånger har jag fått förtroendet att avgöra matcher men missat. Jag har misslyckats om och om igen i mitt liv…. </a:t>
            </a:r>
            <a:r>
              <a:rPr lang="sv-SE" i="1" dirty="0"/>
              <a:t>o</a:t>
            </a:r>
            <a:r>
              <a:rPr lang="sv-SE" i="1" dirty="0" smtClean="0"/>
              <a:t>ch det är därför som jag har lyckats”.</a:t>
            </a:r>
          </a:p>
          <a:p>
            <a:pPr marL="0" indent="0">
              <a:buNone/>
            </a:pPr>
            <a:endParaRPr lang="sv-SE" dirty="0"/>
          </a:p>
          <a:p>
            <a:pPr marL="0" indent="0" algn="r">
              <a:buNone/>
            </a:pPr>
            <a:r>
              <a:rPr lang="sv-SE" b="1" i="1" dirty="0" smtClean="0"/>
              <a:t>Michael Jordan</a:t>
            </a:r>
          </a:p>
          <a:p>
            <a:pPr marL="0" indent="0" algn="r">
              <a:buNone/>
            </a:pPr>
            <a:r>
              <a:rPr lang="sv-SE" sz="1700" dirty="0" smtClean="0"/>
              <a:t>Världens bäste basketspelare genom tiderna</a:t>
            </a:r>
            <a:endParaRPr lang="sv-SE" dirty="0" smtClean="0"/>
          </a:p>
          <a:p>
            <a:pPr marL="0" indent="0" algn="r">
              <a:buNone/>
            </a:pPr>
            <a:endParaRPr lang="sv-SE" dirty="0"/>
          </a:p>
          <a:p>
            <a:pPr marL="0" indent="0" algn="ctr">
              <a:buNone/>
            </a:pPr>
            <a:r>
              <a:rPr lang="sv-SE" dirty="0" smtClean="0"/>
              <a:t>Slutsats: Ge ALDRIG upp</a:t>
            </a:r>
            <a:endParaRPr lang="sv-SE" dirty="0"/>
          </a:p>
        </p:txBody>
      </p:sp>
    </p:spTree>
    <p:extLst>
      <p:ext uri="{BB962C8B-B14F-4D97-AF65-F5344CB8AC3E}">
        <p14:creationId xmlns:p14="http://schemas.microsoft.com/office/powerpoint/2010/main" val="100260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695066"/>
            <a:ext cx="8229600" cy="4525963"/>
          </a:xfrm>
        </p:spPr>
        <p:txBody>
          <a:bodyPr/>
          <a:lstStyle/>
          <a:p>
            <a:pPr marL="0" indent="0">
              <a:buNone/>
            </a:pPr>
            <a:r>
              <a:rPr lang="sv-SE" dirty="0" smtClean="0"/>
              <a:t>En bra målvakt håller alltid huvudet högt trots motgångar. </a:t>
            </a:r>
          </a:p>
          <a:p>
            <a:pPr marL="0" indent="0">
              <a:buNone/>
            </a:pPr>
            <a:r>
              <a:rPr lang="sv-SE" dirty="0" smtClean="0"/>
              <a:t>Wayne Gretzky fick en fråga om vilken målvakt han helst ville spela med: Grant </a:t>
            </a:r>
            <a:r>
              <a:rPr lang="sv-SE" dirty="0" err="1" smtClean="0"/>
              <a:t>Fuhr</a:t>
            </a:r>
            <a:r>
              <a:rPr lang="sv-SE" dirty="0" smtClean="0"/>
              <a:t> var svaret.</a:t>
            </a:r>
          </a:p>
          <a:p>
            <a:pPr marL="0" indent="0">
              <a:buNone/>
            </a:pPr>
            <a:endParaRPr lang="sv-SE" dirty="0" smtClean="0"/>
          </a:p>
          <a:p>
            <a:pPr marL="0" indent="0">
              <a:buNone/>
            </a:pPr>
            <a:r>
              <a:rPr lang="sv-SE" dirty="0" smtClean="0"/>
              <a:t>”För att han är världens bästa 6-6 målvakt” – med andra ord alltid som bäst när det gällde som mest.</a:t>
            </a:r>
            <a:endParaRPr lang="sv-SE" dirty="0"/>
          </a:p>
        </p:txBody>
      </p:sp>
      <p:pic>
        <p:nvPicPr>
          <p:cNvPr id="4" name="Bildobjekt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857" y="4739461"/>
            <a:ext cx="2209943" cy="1933700"/>
          </a:xfrm>
          <a:prstGeom prst="rect">
            <a:avLst/>
          </a:prstGeom>
        </p:spPr>
      </p:pic>
    </p:spTree>
    <p:extLst>
      <p:ext uri="{BB962C8B-B14F-4D97-AF65-F5344CB8AC3E}">
        <p14:creationId xmlns:p14="http://schemas.microsoft.com/office/powerpoint/2010/main" val="888258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Avslutning</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sv-SE" dirty="0" smtClean="0"/>
              <a:t>Jag avser fortsätta med den gemensamma målvaktsträningen även under våren 2016. Och kommer där fortsätta nöta grunderna för de yngre och prata om de lite svårare delarna med de äldre.</a:t>
            </a:r>
          </a:p>
          <a:p>
            <a:pPr marL="0" indent="0">
              <a:buNone/>
            </a:pPr>
            <a:endParaRPr lang="sv-SE" dirty="0"/>
          </a:p>
          <a:p>
            <a:pPr marL="0" indent="0">
              <a:buNone/>
            </a:pPr>
            <a:r>
              <a:rPr lang="sv-SE" dirty="0" smtClean="0"/>
              <a:t>Jag hoppas att detta underlaget ger er Ledare en insikt i vad som behövs för att vi gemensamt ska kunna ge våra målvakter i TIF de bästa förutsättningarna för att utvecklas. Ni är ju trots allt de ledare som målvakterna träffar oftast.</a:t>
            </a:r>
          </a:p>
          <a:p>
            <a:pPr marL="0" indent="0">
              <a:buNone/>
            </a:pPr>
            <a:endParaRPr lang="sv-SE" dirty="0"/>
          </a:p>
          <a:p>
            <a:pPr marL="0" indent="0">
              <a:buNone/>
            </a:pPr>
            <a:r>
              <a:rPr lang="sv-SE" dirty="0" smtClean="0"/>
              <a:t>Ni eller era målvakter får gärna höra av er om ni har några frågor;</a:t>
            </a:r>
          </a:p>
          <a:p>
            <a:pPr marL="0" indent="0">
              <a:buNone/>
            </a:pPr>
            <a:endParaRPr lang="sv-SE" dirty="0"/>
          </a:p>
          <a:p>
            <a:pPr marL="0" indent="0">
              <a:buNone/>
            </a:pPr>
            <a:r>
              <a:rPr lang="sv-SE" dirty="0" smtClean="0"/>
              <a:t>Patrik Lindgren / P-02 och </a:t>
            </a:r>
            <a:r>
              <a:rPr lang="sv-SE" dirty="0" smtClean="0"/>
              <a:t>Innebandyrådet</a:t>
            </a:r>
            <a:endParaRPr lang="sv-SE" dirty="0" smtClean="0"/>
          </a:p>
          <a:p>
            <a:pPr marL="0" indent="0">
              <a:buNone/>
            </a:pPr>
            <a:r>
              <a:rPr lang="sv-SE" dirty="0" smtClean="0">
                <a:hlinkClick r:id="rId2"/>
              </a:rPr>
              <a:t>patriklin@bredband.net</a:t>
            </a:r>
            <a:endParaRPr lang="sv-SE" dirty="0" smtClean="0"/>
          </a:p>
          <a:p>
            <a:pPr marL="0" indent="0">
              <a:buNone/>
            </a:pPr>
            <a:r>
              <a:rPr lang="sv-SE" dirty="0" smtClean="0"/>
              <a:t>070-3578020</a:t>
            </a:r>
            <a:endParaRPr lang="sv-SE" dirty="0"/>
          </a:p>
          <a:p>
            <a:endParaRPr lang="sv-SE" dirty="0"/>
          </a:p>
        </p:txBody>
      </p:sp>
    </p:spTree>
    <p:extLst>
      <p:ext uri="{BB962C8B-B14F-4D97-AF65-F5344CB8AC3E}">
        <p14:creationId xmlns:p14="http://schemas.microsoft.com/office/powerpoint/2010/main" val="182941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632344" y="947892"/>
            <a:ext cx="7766202" cy="5707999"/>
          </a:xfrm>
          <a:prstGeom prst="rect">
            <a:avLst/>
          </a:prstGeom>
        </p:spPr>
      </p:pic>
      <p:sp>
        <p:nvSpPr>
          <p:cNvPr id="3" name="Rubrik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dirty="0"/>
              <a:t>E</a:t>
            </a:r>
            <a:r>
              <a:rPr lang="sv-SE" dirty="0" smtClean="0"/>
              <a:t>n bra Målvakt !</a:t>
            </a:r>
            <a:endParaRPr lang="sv-SE" dirty="0"/>
          </a:p>
        </p:txBody>
      </p:sp>
    </p:spTree>
    <p:extLst>
      <p:ext uri="{BB962C8B-B14F-4D97-AF65-F5344CB8AC3E}">
        <p14:creationId xmlns:p14="http://schemas.microsoft.com/office/powerpoint/2010/main" val="55840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en bra Målvakt ?</a:t>
            </a:r>
            <a:endParaRPr lang="sv-SE" dirty="0"/>
          </a:p>
        </p:txBody>
      </p:sp>
      <p:sp>
        <p:nvSpPr>
          <p:cNvPr id="3" name="Platshållare för innehåll 2"/>
          <p:cNvSpPr>
            <a:spLocks noGrp="1"/>
          </p:cNvSpPr>
          <p:nvPr>
            <p:ph idx="1"/>
          </p:nvPr>
        </p:nvSpPr>
        <p:spPr/>
        <p:txBody>
          <a:bodyPr/>
          <a:lstStyle/>
          <a:p>
            <a:r>
              <a:rPr lang="sv-SE" dirty="0" smtClean="0"/>
              <a:t>Räddar bollar och släpper inga returer</a:t>
            </a:r>
          </a:p>
          <a:p>
            <a:r>
              <a:rPr lang="sv-SE" dirty="0" smtClean="0"/>
              <a:t>Ger stabilitet åt och styr försvaret</a:t>
            </a:r>
          </a:p>
          <a:p>
            <a:r>
              <a:rPr lang="sv-SE" dirty="0" smtClean="0"/>
              <a:t>Startar anfallsspelet</a:t>
            </a:r>
            <a:endParaRPr lang="sv-SE" dirty="0"/>
          </a:p>
        </p:txBody>
      </p:sp>
      <p:sp>
        <p:nvSpPr>
          <p:cNvPr id="4" name="textruta 3"/>
          <p:cNvSpPr txBox="1"/>
          <p:nvPr/>
        </p:nvSpPr>
        <p:spPr>
          <a:xfrm rot="20287671">
            <a:off x="-259712" y="4497025"/>
            <a:ext cx="4815649" cy="523220"/>
          </a:xfrm>
          <a:prstGeom prst="rect">
            <a:avLst/>
          </a:prstGeom>
          <a:noFill/>
        </p:spPr>
        <p:txBody>
          <a:bodyPr wrap="square" rtlCol="0">
            <a:spAutoFit/>
          </a:bodyPr>
          <a:lstStyle/>
          <a:p>
            <a:pPr algn="ctr"/>
            <a:r>
              <a:rPr lang="sv-SE" sz="2800" i="1" dirty="0" smtClean="0"/>
              <a:t>”Äg ditt målområde”</a:t>
            </a:r>
            <a:endParaRPr lang="sv-SE" sz="2800" i="1" dirty="0"/>
          </a:p>
        </p:txBody>
      </p:sp>
      <p:sp>
        <p:nvSpPr>
          <p:cNvPr id="5" name="textruta 4"/>
          <p:cNvSpPr txBox="1"/>
          <p:nvPr/>
        </p:nvSpPr>
        <p:spPr>
          <a:xfrm rot="20287671">
            <a:off x="4404213" y="4508597"/>
            <a:ext cx="4815649" cy="523220"/>
          </a:xfrm>
          <a:prstGeom prst="rect">
            <a:avLst/>
          </a:prstGeom>
          <a:noFill/>
        </p:spPr>
        <p:txBody>
          <a:bodyPr wrap="square" rtlCol="0">
            <a:spAutoFit/>
          </a:bodyPr>
          <a:lstStyle/>
          <a:p>
            <a:pPr algn="ctr"/>
            <a:r>
              <a:rPr lang="sv-SE" sz="2800" i="1" dirty="0" smtClean="0"/>
              <a:t>”Fokuserad”</a:t>
            </a:r>
            <a:endParaRPr lang="sv-SE" sz="2800" i="1" dirty="0"/>
          </a:p>
        </p:txBody>
      </p:sp>
      <p:sp>
        <p:nvSpPr>
          <p:cNvPr id="6" name="textruta 5"/>
          <p:cNvSpPr txBox="1"/>
          <p:nvPr/>
        </p:nvSpPr>
        <p:spPr>
          <a:xfrm rot="20287671">
            <a:off x="2072250" y="4160253"/>
            <a:ext cx="4815649" cy="523220"/>
          </a:xfrm>
          <a:prstGeom prst="rect">
            <a:avLst/>
          </a:prstGeom>
          <a:noFill/>
        </p:spPr>
        <p:txBody>
          <a:bodyPr wrap="square" rtlCol="0">
            <a:spAutoFit/>
          </a:bodyPr>
          <a:lstStyle/>
          <a:p>
            <a:pPr algn="ctr"/>
            <a:r>
              <a:rPr lang="sv-SE" sz="2800" i="1" dirty="0" smtClean="0"/>
              <a:t>”Styrka”</a:t>
            </a:r>
            <a:endParaRPr lang="sv-SE" sz="2800" i="1" dirty="0"/>
          </a:p>
        </p:txBody>
      </p:sp>
      <p:sp>
        <p:nvSpPr>
          <p:cNvPr id="7" name="textruta 6"/>
          <p:cNvSpPr txBox="1"/>
          <p:nvPr/>
        </p:nvSpPr>
        <p:spPr>
          <a:xfrm rot="20287671">
            <a:off x="1635848" y="5300034"/>
            <a:ext cx="4815649" cy="523220"/>
          </a:xfrm>
          <a:prstGeom prst="rect">
            <a:avLst/>
          </a:prstGeom>
          <a:noFill/>
        </p:spPr>
        <p:txBody>
          <a:bodyPr wrap="square" rtlCol="0">
            <a:spAutoFit/>
          </a:bodyPr>
          <a:lstStyle/>
          <a:p>
            <a:pPr algn="ctr"/>
            <a:r>
              <a:rPr lang="sv-SE" sz="2800" i="1" dirty="0" smtClean="0"/>
              <a:t>”Modig &amp; Envis”</a:t>
            </a:r>
            <a:endParaRPr lang="sv-SE" sz="2800" i="1" dirty="0"/>
          </a:p>
        </p:txBody>
      </p:sp>
      <p:sp>
        <p:nvSpPr>
          <p:cNvPr id="8" name="textruta 7"/>
          <p:cNvSpPr txBox="1"/>
          <p:nvPr/>
        </p:nvSpPr>
        <p:spPr>
          <a:xfrm rot="20287671">
            <a:off x="4101892" y="5648378"/>
            <a:ext cx="4815649" cy="523220"/>
          </a:xfrm>
          <a:prstGeom prst="rect">
            <a:avLst/>
          </a:prstGeom>
          <a:noFill/>
        </p:spPr>
        <p:txBody>
          <a:bodyPr wrap="square" rtlCol="0">
            <a:spAutoFit/>
          </a:bodyPr>
          <a:lstStyle/>
          <a:p>
            <a:pPr algn="ctr"/>
            <a:r>
              <a:rPr lang="sv-SE" sz="2800" i="1" dirty="0" smtClean="0"/>
              <a:t>”Reflexer”</a:t>
            </a:r>
            <a:endParaRPr lang="sv-SE" sz="2800" i="1" dirty="0"/>
          </a:p>
        </p:txBody>
      </p:sp>
    </p:spTree>
    <p:extLst>
      <p:ext uri="{BB962C8B-B14F-4D97-AF65-F5344CB8AC3E}">
        <p14:creationId xmlns:p14="http://schemas.microsoft.com/office/powerpoint/2010/main" val="109196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 Målvakts 2 stora roller</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Vakta målet och rädda bollar</a:t>
            </a:r>
          </a:p>
          <a:p>
            <a:pPr lvl="1"/>
            <a:r>
              <a:rPr lang="sv-SE" dirty="0" smtClean="0"/>
              <a:t>Som sista utpost reparera utespelares misstag</a:t>
            </a:r>
          </a:p>
          <a:p>
            <a:pPr lvl="1"/>
            <a:r>
              <a:rPr lang="sv-SE" dirty="0" smtClean="0"/>
              <a:t>Att kämpa i alla lägen – på alla bollar</a:t>
            </a:r>
          </a:p>
          <a:p>
            <a:pPr marL="457200" lvl="1" indent="0">
              <a:buNone/>
            </a:pPr>
            <a:r>
              <a:rPr lang="sv-SE" dirty="0" smtClean="0">
                <a:sym typeface="Wingdings"/>
              </a:rPr>
              <a:t> Sporrar medspelare &amp; sätter motspelare ur balans</a:t>
            </a:r>
            <a:endParaRPr lang="sv-SE" dirty="0" smtClean="0"/>
          </a:p>
          <a:p>
            <a:endParaRPr lang="sv-SE" dirty="0"/>
          </a:p>
          <a:p>
            <a:r>
              <a:rPr lang="sv-SE" dirty="0" smtClean="0"/>
              <a:t>”Coacha” det defensiva arbetet – från den bästa positionen med blick över banan – styra och varna medspelare.</a:t>
            </a:r>
            <a:endParaRPr lang="sv-SE" dirty="0"/>
          </a:p>
        </p:txBody>
      </p:sp>
    </p:spTree>
    <p:extLst>
      <p:ext uri="{BB962C8B-B14F-4D97-AF65-F5344CB8AC3E}">
        <p14:creationId xmlns:p14="http://schemas.microsoft.com/office/powerpoint/2010/main" val="10111730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Målvaktens utrustning</a:t>
            </a:r>
            <a:endParaRPr lang="sv-SE" dirty="0"/>
          </a:p>
        </p:txBody>
      </p:sp>
      <p:sp>
        <p:nvSpPr>
          <p:cNvPr id="3" name="Platshållare för innehåll 2"/>
          <p:cNvSpPr>
            <a:spLocks noGrp="1"/>
          </p:cNvSpPr>
          <p:nvPr>
            <p:ph idx="1"/>
          </p:nvPr>
        </p:nvSpPr>
        <p:spPr>
          <a:xfrm>
            <a:off x="457200" y="1600200"/>
            <a:ext cx="5205156" cy="4525963"/>
          </a:xfrm>
        </p:spPr>
        <p:txBody>
          <a:bodyPr>
            <a:normAutofit/>
          </a:bodyPr>
          <a:lstStyle/>
          <a:p>
            <a:r>
              <a:rPr lang="sv-SE" sz="2000" dirty="0" smtClean="0"/>
              <a:t>Målvakten MÅSTE ha:</a:t>
            </a:r>
          </a:p>
          <a:p>
            <a:pPr lvl="1"/>
            <a:r>
              <a:rPr lang="sv-SE" sz="2000" dirty="0" smtClean="0"/>
              <a:t>Skor, långbyxor, tröja (inget krav lång ärm), samt hjälm</a:t>
            </a:r>
          </a:p>
          <a:p>
            <a:pPr lvl="1"/>
            <a:r>
              <a:rPr lang="sv-SE" sz="2000" dirty="0" smtClean="0"/>
              <a:t>Om MV vill spela med handskar SKA dessa vara tunna </a:t>
            </a:r>
            <a:r>
              <a:rPr lang="sv-SE" sz="2000" dirty="0" err="1" smtClean="0"/>
              <a:t>femfingers</a:t>
            </a:r>
            <a:r>
              <a:rPr lang="sv-SE" sz="2000" dirty="0" smtClean="0"/>
              <a:t>-handskar</a:t>
            </a:r>
          </a:p>
          <a:p>
            <a:pPr lvl="1"/>
            <a:endParaRPr lang="sv-SE" sz="2000" dirty="0"/>
          </a:p>
          <a:p>
            <a:pPr lvl="1"/>
            <a:r>
              <a:rPr lang="sv-SE" sz="2000" dirty="0" smtClean="0"/>
              <a:t>Därutöver: (inget krav)</a:t>
            </a:r>
          </a:p>
          <a:p>
            <a:pPr lvl="2"/>
            <a:r>
              <a:rPr lang="sv-SE" sz="2000" dirty="0" smtClean="0"/>
              <a:t>Knäskydd (är dock mycket mycket bra att ha)</a:t>
            </a:r>
          </a:p>
          <a:p>
            <a:pPr lvl="2"/>
            <a:r>
              <a:rPr lang="sv-SE" sz="2000" dirty="0" smtClean="0"/>
              <a:t>Suspensoar</a:t>
            </a:r>
          </a:p>
          <a:p>
            <a:pPr lvl="2"/>
            <a:r>
              <a:rPr lang="sv-SE" sz="2000" dirty="0" smtClean="0"/>
              <a:t>magplatta</a:t>
            </a:r>
            <a:endParaRPr lang="sv-SE" sz="2000" dirty="0"/>
          </a:p>
        </p:txBody>
      </p:sp>
      <p:pic>
        <p:nvPicPr>
          <p:cNvPr id="4" name="Bildobjekt 3" descr="images-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09681" y="1600200"/>
            <a:ext cx="759907" cy="759907"/>
          </a:xfrm>
          <a:prstGeom prst="rect">
            <a:avLst/>
          </a:prstGeom>
        </p:spPr>
      </p:pic>
      <p:pic>
        <p:nvPicPr>
          <p:cNvPr id="5" name="Bildobjekt 4" descr="images-8.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2356" y="1642898"/>
            <a:ext cx="984080" cy="737110"/>
          </a:xfrm>
          <a:prstGeom prst="rect">
            <a:avLst/>
          </a:prstGeom>
        </p:spPr>
      </p:pic>
      <p:pic>
        <p:nvPicPr>
          <p:cNvPr id="6" name="Bildobjekt 5" descr="images-5.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03557" y="5172857"/>
            <a:ext cx="984080" cy="737110"/>
          </a:xfrm>
          <a:prstGeom prst="rect">
            <a:avLst/>
          </a:prstGeom>
        </p:spPr>
      </p:pic>
      <p:pic>
        <p:nvPicPr>
          <p:cNvPr id="7" name="Bildobjekt 6" descr="images-7.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192281" y="2898601"/>
            <a:ext cx="683916" cy="911888"/>
          </a:xfrm>
          <a:prstGeom prst="rect">
            <a:avLst/>
          </a:prstGeom>
        </p:spPr>
      </p:pic>
      <p:pic>
        <p:nvPicPr>
          <p:cNvPr id="8" name="Bildobjekt 7" descr="images-10.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776767" y="4098520"/>
            <a:ext cx="930886" cy="782704"/>
          </a:xfrm>
          <a:prstGeom prst="rect">
            <a:avLst/>
          </a:prstGeom>
        </p:spPr>
      </p:pic>
      <p:pic>
        <p:nvPicPr>
          <p:cNvPr id="9" name="Bildobjekt 8" descr="images-11.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62356" y="4573200"/>
            <a:ext cx="854895" cy="854895"/>
          </a:xfrm>
          <a:prstGeom prst="rect">
            <a:avLst/>
          </a:prstGeom>
        </p:spPr>
      </p:pic>
      <p:pic>
        <p:nvPicPr>
          <p:cNvPr id="10" name="Bildobjekt 9"/>
          <p:cNvPicPr>
            <a:picLocks noChangeAspect="1"/>
          </p:cNvPicPr>
          <p:nvPr/>
        </p:nvPicPr>
        <p:blipFill>
          <a:blip r:embed="rId9"/>
          <a:stretch>
            <a:fillRect/>
          </a:stretch>
        </p:blipFill>
        <p:spPr>
          <a:xfrm flipH="1">
            <a:off x="7707653" y="1505212"/>
            <a:ext cx="854895" cy="854895"/>
          </a:xfrm>
          <a:prstGeom prst="rect">
            <a:avLst/>
          </a:prstGeom>
        </p:spPr>
      </p:pic>
      <p:sp>
        <p:nvSpPr>
          <p:cNvPr id="13" name="textruta 12"/>
          <p:cNvSpPr txBox="1"/>
          <p:nvPr/>
        </p:nvSpPr>
        <p:spPr>
          <a:xfrm>
            <a:off x="457199" y="6121659"/>
            <a:ext cx="6060052" cy="369332"/>
          </a:xfrm>
          <a:prstGeom prst="rect">
            <a:avLst/>
          </a:prstGeom>
          <a:noFill/>
        </p:spPr>
        <p:txBody>
          <a:bodyPr wrap="square" rtlCol="0">
            <a:spAutoFit/>
          </a:bodyPr>
          <a:lstStyle/>
          <a:p>
            <a:r>
              <a:rPr lang="sv-SE" dirty="0" smtClean="0"/>
              <a:t>OBS! Får ej smörja in utrustning med medel för bättre ”glid”.</a:t>
            </a:r>
            <a:endParaRPr lang="sv-SE" dirty="0"/>
          </a:p>
        </p:txBody>
      </p:sp>
    </p:spTree>
    <p:extLst>
      <p:ext uri="{BB962C8B-B14F-4D97-AF65-F5344CB8AC3E}">
        <p14:creationId xmlns:p14="http://schemas.microsoft.com/office/powerpoint/2010/main" val="4057451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Målvaktens uppvärmning (Blå)</a:t>
            </a:r>
            <a:endParaRPr lang="sv-SE" dirty="0"/>
          </a:p>
        </p:txBody>
      </p:sp>
      <p:sp>
        <p:nvSpPr>
          <p:cNvPr id="3" name="Platshållare för innehåll 2"/>
          <p:cNvSpPr>
            <a:spLocks noGrp="1"/>
          </p:cNvSpPr>
          <p:nvPr>
            <p:ph idx="1"/>
          </p:nvPr>
        </p:nvSpPr>
        <p:spPr/>
        <p:txBody>
          <a:bodyPr/>
          <a:lstStyle/>
          <a:p>
            <a:r>
              <a:rPr lang="sv-SE" dirty="0" smtClean="0"/>
              <a:t>Löpning, rörlighet</a:t>
            </a:r>
          </a:p>
          <a:p>
            <a:endParaRPr lang="sv-SE" dirty="0" smtClean="0"/>
          </a:p>
          <a:p>
            <a:r>
              <a:rPr lang="sv-SE" dirty="0" smtClean="0"/>
              <a:t>Skott enligt hur respektive MV vill ha det, lösa eller hårda… (MV styr)</a:t>
            </a:r>
          </a:p>
          <a:p>
            <a:endParaRPr lang="sv-SE" dirty="0"/>
          </a:p>
          <a:p>
            <a:r>
              <a:rPr lang="sv-SE" dirty="0" smtClean="0"/>
              <a:t>I rörlighet bör MV värma upp arbetsställning, förflyttningar, positioner och parader.</a:t>
            </a:r>
            <a:endParaRPr lang="sv-SE" dirty="0"/>
          </a:p>
        </p:txBody>
      </p:sp>
    </p:spTree>
    <p:extLst>
      <p:ext uri="{BB962C8B-B14F-4D97-AF65-F5344CB8AC3E}">
        <p14:creationId xmlns:p14="http://schemas.microsoft.com/office/powerpoint/2010/main" val="28520652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1624</TotalTime>
  <Words>3664</Words>
  <Application>Microsoft Macintosh PowerPoint</Application>
  <PresentationFormat>Bildspel på skärmen (4:3)</PresentationFormat>
  <Paragraphs>398</Paragraphs>
  <Slides>44</Slides>
  <Notes>22</Notes>
  <HiddenSlides>0</HiddenSlides>
  <MMClips>0</MMClips>
  <ScaleCrop>false</ScaleCrop>
  <HeadingPairs>
    <vt:vector size="4" baseType="variant">
      <vt:variant>
        <vt:lpstr>Tema</vt:lpstr>
      </vt:variant>
      <vt:variant>
        <vt:i4>1</vt:i4>
      </vt:variant>
      <vt:variant>
        <vt:lpstr>Bildrubriker</vt:lpstr>
      </vt:variant>
      <vt:variant>
        <vt:i4>44</vt:i4>
      </vt:variant>
    </vt:vector>
  </HeadingPairs>
  <TitlesOfParts>
    <vt:vector size="45" baseType="lpstr">
      <vt:lpstr>Office-tema</vt:lpstr>
      <vt:lpstr>PowerPoint-presentation</vt:lpstr>
      <vt:lpstr>Till Innebandyledarna i TIF</vt:lpstr>
      <vt:lpstr>Läsanvisning</vt:lpstr>
      <vt:lpstr>PowerPoint-presentation</vt:lpstr>
      <vt:lpstr>PowerPoint-presentation</vt:lpstr>
      <vt:lpstr>Vad är en bra Målvakt ?</vt:lpstr>
      <vt:lpstr>En Målvakts 2 stora roller</vt:lpstr>
      <vt:lpstr>Målvaktens utrustning</vt:lpstr>
      <vt:lpstr>Målvaktens uppvärmning (Blå)</vt:lpstr>
      <vt:lpstr>Under träning</vt:lpstr>
      <vt:lpstr>PowerPoint-presentation</vt:lpstr>
      <vt:lpstr>Pusselbitar</vt:lpstr>
      <vt:lpstr>Skottet</vt:lpstr>
      <vt:lpstr>Händerna</vt:lpstr>
      <vt:lpstr>Arbetsställning</vt:lpstr>
      <vt:lpstr>Sittande Arbetsställning (Blå)</vt:lpstr>
      <vt:lpstr>Blockering (Röd)</vt:lpstr>
      <vt:lpstr>PowerPoint-presentation</vt:lpstr>
      <vt:lpstr>Parader (Blå)</vt:lpstr>
      <vt:lpstr>I sista hand….</vt:lpstr>
      <vt:lpstr>Förflyttning och positionsspel</vt:lpstr>
      <vt:lpstr>PowerPoint-presentation</vt:lpstr>
      <vt:lpstr>”Knee to knee” (Blå)</vt:lpstr>
      <vt:lpstr>”Side push” (Röd)</vt:lpstr>
      <vt:lpstr>1.a stolpen</vt:lpstr>
      <vt:lpstr>1.a Stolpen - frislag</vt:lpstr>
      <vt:lpstr>Kritisk punkt</vt:lpstr>
      <vt:lpstr>Centralpunkt (Röd)</vt:lpstr>
      <vt:lpstr>Box control (Blå)</vt:lpstr>
      <vt:lpstr>PowerPoint-presentation</vt:lpstr>
      <vt:lpstr>PowerPoint-presentation</vt:lpstr>
      <vt:lpstr>Utkast</vt:lpstr>
      <vt:lpstr>Dropputkast (Blå)</vt:lpstr>
      <vt:lpstr>Passningsutkast (Röd)</vt:lpstr>
      <vt:lpstr>Djupt utkast (Röd)</vt:lpstr>
      <vt:lpstr>Fysträning</vt:lpstr>
      <vt:lpstr>Lite extra - För påbyggnad</vt:lpstr>
      <vt:lpstr>PowerPoint-presentation</vt:lpstr>
      <vt:lpstr>PowerPoint-presentation</vt:lpstr>
      <vt:lpstr>Viktiga moment att träna på</vt:lpstr>
      <vt:lpstr>Mentalt</vt:lpstr>
      <vt:lpstr>Mental tankeställare</vt:lpstr>
      <vt:lpstr>PowerPoint-presentation</vt:lpstr>
      <vt:lpstr>Avslutning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Patrik Lindgren</dc:creator>
  <cp:lastModifiedBy>Patrik Lindgren</cp:lastModifiedBy>
  <cp:revision>64</cp:revision>
  <dcterms:created xsi:type="dcterms:W3CDTF">2015-10-24T12:28:12Z</dcterms:created>
  <dcterms:modified xsi:type="dcterms:W3CDTF">2021-03-11T17:12:48Z</dcterms:modified>
</cp:coreProperties>
</file>